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3/22/2020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3/22/2020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ar-SA" smtClean="0"/>
              <a:t>انقر لتحرير نمط العنوان الرئيسي</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3/22/2020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3/22/2020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أعمدة">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ar-SA" smtClean="0"/>
              <a:t>انقر لتحرير نمط العنوان الرئيسي</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3" name="Date Placeholder 2"/>
          <p:cNvSpPr>
            <a:spLocks noGrp="1"/>
          </p:cNvSpPr>
          <p:nvPr>
            <p:ph type="dt" sz="half" idx="10"/>
          </p:nvPr>
        </p:nvSpPr>
        <p:spPr/>
        <p:txBody>
          <a:bodyPr/>
          <a:lstStyle/>
          <a:p>
            <a:fld id="{48A87A34-81AB-432B-8DAE-1953F412C126}" type="datetimeFigureOut">
              <a:rPr lang="en-US" dirty="0"/>
              <a:t>3/22/2020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أعمدة صور">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ar-SA" smtClean="0"/>
              <a:t>انقر لتحرير نمط العنوان الرئيسي</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3" name="Date Placeholder 2"/>
          <p:cNvSpPr>
            <a:spLocks noGrp="1"/>
          </p:cNvSpPr>
          <p:nvPr>
            <p:ph type="dt" sz="half" idx="10"/>
          </p:nvPr>
        </p:nvSpPr>
        <p:spPr/>
        <p:txBody>
          <a:bodyPr/>
          <a:lstStyle/>
          <a:p>
            <a:fld id="{48A87A34-81AB-432B-8DAE-1953F412C126}" type="datetimeFigureOut">
              <a:rPr lang="en-US" dirty="0"/>
              <a:t>3/22/2020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ar-SA" smtClean="0"/>
              <a:t>انقر لتحرير نمط العنوان الرئيسي</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48A87A34-81AB-432B-8DAE-1953F412C126}" type="datetimeFigureOut">
              <a:rPr lang="en-US" dirty="0"/>
              <a:t>3/22/2020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ar-SA" smtClean="0"/>
              <a:t>انقر لتحرير نمط العنوان الرئيسي</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12" name="Content Placeholder 3"/>
          <p:cNvSpPr>
            <a:spLocks noGrp="1"/>
          </p:cNvSpPr>
          <p:nvPr>
            <p:ph sz="quarter" idx="13"/>
          </p:nvPr>
        </p:nvSpPr>
        <p:spPr>
          <a:xfrm>
            <a:off x="913774" y="3051012"/>
            <a:ext cx="5106027" cy="2740187"/>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13" name="Content Placeholder 5"/>
          <p:cNvSpPr>
            <a:spLocks noGrp="1"/>
          </p:cNvSpPr>
          <p:nvPr>
            <p:ph sz="quarter" idx="14"/>
          </p:nvPr>
        </p:nvSpPr>
        <p:spPr>
          <a:xfrm>
            <a:off x="6172200" y="3051012"/>
            <a:ext cx="5105401" cy="2740187"/>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3/22/2020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ar-SA" smtClean="0"/>
              <a:t>انقر لتحرير نمط العنوان الرئيسي</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3/22/2020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3/22/2020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3/22/2020</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1"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r" defTabSz="914400" rtl="1"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r" defTabSz="914400" rtl="1"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r" defTabSz="914400" rtl="1"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r" defTabSz="914400" rtl="1"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412124" y="0"/>
            <a:ext cx="11513713" cy="6581104"/>
          </a:xfrm>
        </p:spPr>
        <p:txBody>
          <a:bodyPr>
            <a:normAutofit fontScale="90000"/>
          </a:bodyPr>
          <a:lstStyle/>
          <a:p>
            <a:pPr>
              <a:lnSpc>
                <a:spcPct val="115000"/>
              </a:lnSpc>
              <a:spcAft>
                <a:spcPts val="1000"/>
              </a:spcAft>
            </a:pPr>
            <a:r>
              <a:rPr lang="ar-SA" b="1" dirty="0">
                <a:latin typeface="Calibri" panose="020F0502020204030204" pitchFamily="34" charset="0"/>
                <a:ea typeface="Calibri" panose="020F0502020204030204" pitchFamily="34" charset="0"/>
                <a:cs typeface="Simplified Arabic"/>
              </a:rPr>
              <a:t> </a:t>
            </a:r>
            <a:r>
              <a:rPr lang="en-US" sz="2800" dirty="0">
                <a:latin typeface="Calibri" panose="020F0502020204030204" pitchFamily="34" charset="0"/>
                <a:ea typeface="Calibri" panose="020F0502020204030204" pitchFamily="34" charset="0"/>
                <a:cs typeface="Arial" panose="020B0604020202020204" pitchFamily="34" charset="0"/>
              </a:rPr>
              <a:t/>
            </a:r>
            <a:br>
              <a:rPr lang="en-US" sz="2800" dirty="0">
                <a:latin typeface="Calibri" panose="020F0502020204030204" pitchFamily="34" charset="0"/>
                <a:ea typeface="Calibri" panose="020F0502020204030204" pitchFamily="34" charset="0"/>
                <a:cs typeface="Arial" panose="020B0604020202020204" pitchFamily="34" charset="0"/>
              </a:rPr>
            </a:br>
            <a:r>
              <a:rPr lang="ar-SA" b="1" dirty="0">
                <a:latin typeface="Calibri" panose="020F0502020204030204" pitchFamily="34" charset="0"/>
                <a:ea typeface="Calibri" panose="020F0502020204030204" pitchFamily="34" charset="0"/>
                <a:cs typeface="Simplified Arabic"/>
              </a:rPr>
              <a:t>الفصل الخامس</a:t>
            </a:r>
            <a:r>
              <a:rPr lang="en-US" sz="2800" dirty="0">
                <a:latin typeface="Calibri" panose="020F0502020204030204" pitchFamily="34" charset="0"/>
                <a:ea typeface="Calibri" panose="020F0502020204030204" pitchFamily="34" charset="0"/>
                <a:cs typeface="Arial" panose="020B0604020202020204" pitchFamily="34" charset="0"/>
              </a:rPr>
              <a:t/>
            </a:r>
            <a:br>
              <a:rPr lang="en-US" sz="2800" dirty="0">
                <a:latin typeface="Calibri" panose="020F0502020204030204" pitchFamily="34" charset="0"/>
                <a:ea typeface="Calibri" panose="020F0502020204030204" pitchFamily="34" charset="0"/>
                <a:cs typeface="Arial" panose="020B0604020202020204" pitchFamily="34" charset="0"/>
              </a:rPr>
            </a:br>
            <a:r>
              <a:rPr lang="ar-SA" b="1" dirty="0">
                <a:latin typeface="Calibri" panose="020F0502020204030204" pitchFamily="34" charset="0"/>
                <a:ea typeface="Calibri" panose="020F0502020204030204" pitchFamily="34" charset="0"/>
                <a:cs typeface="Simplified Arabic"/>
              </a:rPr>
              <a:t>تدريس فروع التربية الدينية الإسلامية بالمرحلة الابتدائية</a:t>
            </a:r>
            <a:r>
              <a:rPr lang="en-US" sz="2800" dirty="0">
                <a:latin typeface="Calibri" panose="020F0502020204030204" pitchFamily="34" charset="0"/>
                <a:ea typeface="Calibri" panose="020F0502020204030204" pitchFamily="34" charset="0"/>
                <a:cs typeface="Arial" panose="020B0604020202020204" pitchFamily="34" charset="0"/>
              </a:rPr>
              <a:t/>
            </a:r>
            <a:br>
              <a:rPr lang="en-US" sz="2800" dirty="0">
                <a:latin typeface="Calibri" panose="020F0502020204030204" pitchFamily="34" charset="0"/>
                <a:ea typeface="Calibri" panose="020F0502020204030204" pitchFamily="34" charset="0"/>
                <a:cs typeface="Arial" panose="020B0604020202020204" pitchFamily="34" charset="0"/>
              </a:rPr>
            </a:br>
            <a:r>
              <a:rPr lang="ar-SA" b="1" dirty="0">
                <a:latin typeface="Calibri" panose="020F0502020204030204" pitchFamily="34" charset="0"/>
                <a:ea typeface="Calibri" panose="020F0502020204030204" pitchFamily="34" charset="0"/>
                <a:cs typeface="Simplified Arabic"/>
              </a:rPr>
              <a:t>ويشمل:</a:t>
            </a:r>
            <a:r>
              <a:rPr lang="en-US" sz="2800" dirty="0">
                <a:latin typeface="Calibri" panose="020F0502020204030204" pitchFamily="34" charset="0"/>
                <a:ea typeface="Calibri" panose="020F0502020204030204" pitchFamily="34" charset="0"/>
                <a:cs typeface="Arial" panose="020B0604020202020204" pitchFamily="34" charset="0"/>
              </a:rPr>
              <a:t/>
            </a:r>
            <a:br>
              <a:rPr lang="en-US" sz="2800" dirty="0">
                <a:latin typeface="Calibri" panose="020F0502020204030204" pitchFamily="34" charset="0"/>
                <a:ea typeface="Calibri" panose="020F0502020204030204" pitchFamily="34" charset="0"/>
                <a:cs typeface="Arial" panose="020B0604020202020204" pitchFamily="34" charset="0"/>
              </a:rPr>
            </a:br>
            <a:r>
              <a:rPr lang="ar-SA" b="1" dirty="0">
                <a:latin typeface="Calibri" panose="020F0502020204030204" pitchFamily="34" charset="0"/>
                <a:ea typeface="Calibri" panose="020F0502020204030204" pitchFamily="34" charset="0"/>
                <a:cs typeface="Simplified Arabic"/>
              </a:rPr>
              <a:t>أولاً: تدريس القرآن الكريم</a:t>
            </a:r>
            <a:r>
              <a:rPr lang="en-US" sz="2800" dirty="0">
                <a:latin typeface="Calibri" panose="020F0502020204030204" pitchFamily="34" charset="0"/>
                <a:ea typeface="Calibri" panose="020F0502020204030204" pitchFamily="34" charset="0"/>
                <a:cs typeface="Arial" panose="020B0604020202020204" pitchFamily="34" charset="0"/>
              </a:rPr>
              <a:t/>
            </a:r>
            <a:br>
              <a:rPr lang="en-US" sz="2800" dirty="0">
                <a:latin typeface="Calibri" panose="020F0502020204030204" pitchFamily="34" charset="0"/>
                <a:ea typeface="Calibri" panose="020F0502020204030204" pitchFamily="34" charset="0"/>
                <a:cs typeface="Arial" panose="020B0604020202020204" pitchFamily="34" charset="0"/>
              </a:rPr>
            </a:br>
            <a:r>
              <a:rPr lang="ar-SA" b="1" dirty="0">
                <a:latin typeface="Calibri" panose="020F0502020204030204" pitchFamily="34" charset="0"/>
                <a:ea typeface="Calibri" panose="020F0502020204030204" pitchFamily="34" charset="0"/>
                <a:cs typeface="Simplified Arabic"/>
              </a:rPr>
              <a:t>ثانياً: تدريس التفسير</a:t>
            </a:r>
            <a:r>
              <a:rPr lang="en-US" sz="2800" dirty="0">
                <a:latin typeface="Calibri" panose="020F0502020204030204" pitchFamily="34" charset="0"/>
                <a:ea typeface="Calibri" panose="020F0502020204030204" pitchFamily="34" charset="0"/>
                <a:cs typeface="Arial" panose="020B0604020202020204" pitchFamily="34" charset="0"/>
              </a:rPr>
              <a:t/>
            </a:r>
            <a:br>
              <a:rPr lang="en-US" sz="2800" dirty="0">
                <a:latin typeface="Calibri" panose="020F0502020204030204" pitchFamily="34" charset="0"/>
                <a:ea typeface="Calibri" panose="020F0502020204030204" pitchFamily="34" charset="0"/>
                <a:cs typeface="Arial" panose="020B0604020202020204" pitchFamily="34" charset="0"/>
              </a:rPr>
            </a:br>
            <a:r>
              <a:rPr lang="ar-SA" b="1" dirty="0">
                <a:latin typeface="Calibri" panose="020F0502020204030204" pitchFamily="34" charset="0"/>
                <a:ea typeface="Calibri" panose="020F0502020204030204" pitchFamily="34" charset="0"/>
                <a:cs typeface="Simplified Arabic"/>
              </a:rPr>
              <a:t>ثالثاً: تدريس الحديث</a:t>
            </a:r>
            <a:r>
              <a:rPr lang="en-US" sz="2800" dirty="0">
                <a:latin typeface="Calibri" panose="020F0502020204030204" pitchFamily="34" charset="0"/>
                <a:ea typeface="Calibri" panose="020F0502020204030204" pitchFamily="34" charset="0"/>
                <a:cs typeface="Arial" panose="020B0604020202020204" pitchFamily="34" charset="0"/>
              </a:rPr>
              <a:t/>
            </a:r>
            <a:br>
              <a:rPr lang="en-US" sz="2800" dirty="0">
                <a:latin typeface="Calibri" panose="020F0502020204030204" pitchFamily="34" charset="0"/>
                <a:ea typeface="Calibri" panose="020F0502020204030204" pitchFamily="34" charset="0"/>
                <a:cs typeface="Arial" panose="020B0604020202020204" pitchFamily="34" charset="0"/>
              </a:rPr>
            </a:br>
            <a:r>
              <a:rPr lang="ar-SA" b="1" dirty="0">
                <a:latin typeface="Calibri" panose="020F0502020204030204" pitchFamily="34" charset="0"/>
                <a:ea typeface="Calibri" panose="020F0502020204030204" pitchFamily="34" charset="0"/>
                <a:cs typeface="Simplified Arabic"/>
              </a:rPr>
              <a:t>رابعاً: تدريس الفقه</a:t>
            </a:r>
            <a:endParaRPr lang="en-US" sz="2800" dirty="0">
              <a:latin typeface="Calibri" panose="020F0502020204030204" pitchFamily="34" charset="0"/>
              <a:ea typeface="Calibri" panose="020F0502020204030204" pitchFamily="34" charset="0"/>
              <a:cs typeface="Arial" panose="020B0604020202020204" pitchFamily="34" charset="0"/>
            </a:endParaRPr>
          </a:p>
        </p:txBody>
      </p:sp>
      <p:sp>
        <p:nvSpPr>
          <p:cNvPr id="3" name="عنوان فرعي 2"/>
          <p:cNvSpPr>
            <a:spLocks noGrp="1"/>
          </p:cNvSpPr>
          <p:nvPr>
            <p:ph type="subTitle" idx="1"/>
          </p:nvPr>
        </p:nvSpPr>
        <p:spPr>
          <a:xfrm>
            <a:off x="1751012" y="5212080"/>
            <a:ext cx="8689976" cy="45719"/>
          </a:xfrm>
        </p:spPr>
        <p:txBody>
          <a:bodyPr>
            <a:normAutofit fontScale="25000" lnSpcReduction="20000"/>
          </a:bodyPr>
          <a:lstStyle/>
          <a:p>
            <a:endParaRPr lang="ar-EG" dirty="0"/>
          </a:p>
        </p:txBody>
      </p:sp>
    </p:spTree>
    <p:extLst>
      <p:ext uri="{BB962C8B-B14F-4D97-AF65-F5344CB8AC3E}">
        <p14:creationId xmlns:p14="http://schemas.microsoft.com/office/powerpoint/2010/main" val="7450391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913775" y="553792"/>
            <a:ext cx="10363825" cy="64725"/>
          </a:xfrm>
        </p:spPr>
        <p:txBody>
          <a:bodyPr>
            <a:normAutofit fontScale="90000"/>
          </a:bodyPr>
          <a:lstStyle/>
          <a:p>
            <a:endParaRPr lang="ar-EG" dirty="0"/>
          </a:p>
        </p:txBody>
      </p:sp>
      <p:sp>
        <p:nvSpPr>
          <p:cNvPr id="3" name="عنصر نائب للمحتوى 2"/>
          <p:cNvSpPr>
            <a:spLocks noGrp="1"/>
          </p:cNvSpPr>
          <p:nvPr>
            <p:ph sz="quarter" idx="13"/>
          </p:nvPr>
        </p:nvSpPr>
        <p:spPr>
          <a:xfrm>
            <a:off x="0" y="862885"/>
            <a:ext cx="12192000" cy="6194738"/>
          </a:xfrm>
        </p:spPr>
        <p:txBody>
          <a:bodyPr>
            <a:normAutofit lnSpcReduction="10000"/>
          </a:bodyPr>
          <a:lstStyle/>
          <a:p>
            <a:pPr algn="ctr">
              <a:lnSpc>
                <a:spcPct val="115000"/>
              </a:lnSpc>
              <a:spcAft>
                <a:spcPts val="1000"/>
              </a:spcAft>
            </a:pPr>
            <a:r>
              <a:rPr lang="ar-SA" b="1" dirty="0">
                <a:latin typeface="Calibri" panose="020F0502020204030204" pitchFamily="34" charset="0"/>
                <a:ea typeface="Calibri" panose="020F0502020204030204" pitchFamily="34" charset="0"/>
                <a:cs typeface="Simplified Arabic"/>
              </a:rPr>
              <a:t>أولاً: تدريس القرآن الكريم:</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b="1" dirty="0">
                <a:latin typeface="Calibri" panose="020F0502020204030204" pitchFamily="34" charset="0"/>
                <a:ea typeface="Calibri" panose="020F0502020204030204" pitchFamily="34" charset="0"/>
                <a:cs typeface="Simplified Arabic"/>
              </a:rPr>
              <a:t>أهداف تدريس القرآن الكريم</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dirty="0">
                <a:latin typeface="Calibri" panose="020F0502020204030204" pitchFamily="34" charset="0"/>
                <a:ea typeface="Calibri" panose="020F0502020204030204" pitchFamily="34" charset="0"/>
                <a:cs typeface="Simplified Arabic"/>
              </a:rPr>
              <a:t>1 - إتقان التلاميذ تلاوة الآيات والسور القرآنية من حيث ضبط الحركات ونطق الكلمات والحروف والجمل نطقا سليما.</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dirty="0">
                <a:latin typeface="Calibri" panose="020F0502020204030204" pitchFamily="34" charset="0"/>
                <a:ea typeface="Calibri" panose="020F0502020204030204" pitchFamily="34" charset="0"/>
                <a:cs typeface="Simplified Arabic"/>
              </a:rPr>
              <a:t>2 - حفظ التلاميذ قدراً مناسباً من القران الكريم.</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dirty="0">
                <a:latin typeface="Calibri" panose="020F0502020204030204" pitchFamily="34" charset="0"/>
                <a:ea typeface="Calibri" panose="020F0502020204030204" pitchFamily="34" charset="0"/>
                <a:cs typeface="Simplified Arabic"/>
              </a:rPr>
              <a:t>3 - إكساب التلاميذ القدرة على فهم ما يقرؤونه من كتاب الله ، بما يناسب المرحلة العمرية.</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dirty="0">
                <a:latin typeface="Calibri" panose="020F0502020204030204" pitchFamily="34" charset="0"/>
                <a:ea typeface="Calibri" panose="020F0502020204030204" pitchFamily="34" charset="0"/>
                <a:cs typeface="Simplified Arabic"/>
              </a:rPr>
              <a:t>4 - تحفيز التلاميذ على تلاوة القران الكريم وحفظه وبيان الأجر المترتب.</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dirty="0">
                <a:latin typeface="Calibri" panose="020F0502020204030204" pitchFamily="34" charset="0"/>
                <a:ea typeface="Calibri" panose="020F0502020204030204" pitchFamily="34" charset="0"/>
                <a:cs typeface="Simplified Arabic"/>
              </a:rPr>
              <a:t>5 - تنشئة التلاميذ على الإنصات والخشوع والتدبر أثناء قراءة القران الكريم.</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dirty="0">
                <a:latin typeface="Calibri" panose="020F0502020204030204" pitchFamily="34" charset="0"/>
                <a:ea typeface="Calibri" panose="020F0502020204030204" pitchFamily="34" charset="0"/>
                <a:cs typeface="Simplified Arabic"/>
              </a:rPr>
              <a:t>6 - غرس محبة تلاوة القران الكريم وحفظه في نفوس التلاميذ.</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dirty="0">
                <a:latin typeface="Calibri" panose="020F0502020204030204" pitchFamily="34" charset="0"/>
                <a:ea typeface="Times New Roman" panose="02020603050405020304" pitchFamily="18" charset="0"/>
                <a:cs typeface="Simplified Arabic"/>
              </a:rPr>
              <a:t>   </a:t>
            </a:r>
            <a:r>
              <a:rPr lang="ar-EG" dirty="0">
                <a:latin typeface="Calibri" panose="020F0502020204030204" pitchFamily="34" charset="0"/>
                <a:ea typeface="Times New Roman" panose="02020603050405020304" pitchFamily="18" charset="0"/>
                <a:cs typeface="Simplified Arabic"/>
              </a:rPr>
              <a:t>7- </a:t>
            </a:r>
            <a:r>
              <a:rPr lang="ar-SA" dirty="0">
                <a:latin typeface="Calibri" panose="020F0502020204030204" pitchFamily="34" charset="0"/>
                <a:ea typeface="Times New Roman" panose="02020603050405020304" pitchFamily="18" charset="0"/>
                <a:cs typeface="Simplified Arabic"/>
              </a:rPr>
              <a:t>تربية التلاميذ على التحلي بآداب القرآن والعمل بأوامره ونواهيه بما يناسب </a:t>
            </a:r>
            <a:r>
              <a:rPr lang="ar-EG" dirty="0">
                <a:latin typeface="Calibri" panose="020F0502020204030204" pitchFamily="34" charset="0"/>
                <a:ea typeface="Times New Roman" panose="02020603050405020304" pitchFamily="18" charset="0"/>
                <a:cs typeface="Simplified Arabic"/>
              </a:rPr>
              <a:t>   </a:t>
            </a:r>
            <a:r>
              <a:rPr lang="ar-SA" dirty="0">
                <a:latin typeface="Calibri" panose="020F0502020204030204" pitchFamily="34" charset="0"/>
                <a:ea typeface="Times New Roman" panose="02020603050405020304" pitchFamily="18" charset="0"/>
                <a:cs typeface="Simplified Arabic"/>
              </a:rPr>
              <a:t>نموهم العمــري</a:t>
            </a:r>
            <a:r>
              <a:rPr lang="ar-EG" dirty="0">
                <a:latin typeface="Calibri" panose="020F0502020204030204" pitchFamily="34" charset="0"/>
                <a:ea typeface="Times New Roman" panose="02020603050405020304" pitchFamily="18" charset="0"/>
                <a:cs typeface="Simplified Arabic"/>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dirty="0">
                <a:latin typeface="Calibri" panose="020F0502020204030204" pitchFamily="34" charset="0"/>
                <a:ea typeface="Calibri" panose="020F0502020204030204" pitchFamily="34" charset="0"/>
                <a:cs typeface="Simplified Arabic"/>
              </a:rPr>
              <a:t>8 - زيادة الثروة اللفظية لدى التلاميذ من خلال ما يتلونه من آيات.</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dirty="0">
                <a:latin typeface="Calibri" panose="020F0502020204030204" pitchFamily="34" charset="0"/>
                <a:ea typeface="Calibri" panose="020F0502020204030204" pitchFamily="34" charset="0"/>
                <a:cs typeface="Simplified Arabic"/>
              </a:rPr>
              <a:t>9 - </a:t>
            </a:r>
            <a:r>
              <a:rPr lang="ar-SA" dirty="0">
                <a:latin typeface="Calibri" panose="020F0502020204030204" pitchFamily="34" charset="0"/>
                <a:ea typeface="Times New Roman" panose="02020603050405020304" pitchFamily="18" charset="0"/>
                <a:cs typeface="Simplified Arabic"/>
              </a:rPr>
              <a:t> تنشئة التلاميذ على احترام كلام الله وتوقيره بالمحافظة علية وصيانته وتقديسه</a:t>
            </a:r>
            <a:r>
              <a:rPr lang="ar-EG" dirty="0">
                <a:latin typeface="Calibri" panose="020F0502020204030204" pitchFamily="34" charset="0"/>
                <a:ea typeface="Times New Roman" panose="02020603050405020304" pitchFamily="18" charset="0"/>
                <a:cs typeface="Simplified Arabic"/>
              </a:rPr>
              <a:t>0</a:t>
            </a:r>
            <a:br>
              <a:rPr lang="ar-EG" dirty="0">
                <a:latin typeface="Calibri" panose="020F0502020204030204" pitchFamily="34" charset="0"/>
                <a:ea typeface="Times New Roman" panose="02020603050405020304" pitchFamily="18" charset="0"/>
                <a:cs typeface="Simplified Arabic"/>
              </a:rPr>
            </a:br>
            <a:r>
              <a:rPr lang="ar-SA" dirty="0">
                <a:latin typeface="Calibri" panose="020F0502020204030204" pitchFamily="34" charset="0"/>
                <a:ea typeface="Calibri" panose="020F0502020204030204" pitchFamily="34" charset="0"/>
                <a:cs typeface="Simplified Arabic"/>
              </a:rPr>
              <a:t>10 - تعويد التلاميذ تطبيق أحكام التجويد عمليا.</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sz="700" dirty="0">
                <a:latin typeface="Calibri" panose="020F0502020204030204" pitchFamily="34" charset="0"/>
                <a:ea typeface="Calibri" panose="020F0502020204030204" pitchFamily="34"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sz="2400" b="1" dirty="0">
                <a:latin typeface="Calibri" panose="020F0502020204030204" pitchFamily="34" charset="0"/>
                <a:ea typeface="Calibri" panose="020F0502020204030204" pitchFamily="34"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56703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3775" y="618517"/>
            <a:ext cx="10363825" cy="45719"/>
          </a:xfrm>
        </p:spPr>
        <p:txBody>
          <a:bodyPr>
            <a:normAutofit fontScale="90000"/>
          </a:bodyPr>
          <a:lstStyle/>
          <a:p>
            <a:endParaRPr lang="ar-EG"/>
          </a:p>
        </p:txBody>
      </p:sp>
      <p:sp>
        <p:nvSpPr>
          <p:cNvPr id="3" name="عنصر نائب للمحتوى 2"/>
          <p:cNvSpPr>
            <a:spLocks noGrp="1"/>
          </p:cNvSpPr>
          <p:nvPr>
            <p:ph sz="quarter" idx="13"/>
          </p:nvPr>
        </p:nvSpPr>
        <p:spPr>
          <a:xfrm>
            <a:off x="372862" y="798490"/>
            <a:ext cx="11720400" cy="5995447"/>
          </a:xfrm>
        </p:spPr>
        <p:txBody>
          <a:bodyPr>
            <a:normAutofit fontScale="85000" lnSpcReduction="20000"/>
          </a:bodyPr>
          <a:lstStyle/>
          <a:p>
            <a:pPr>
              <a:lnSpc>
                <a:spcPct val="115000"/>
              </a:lnSpc>
            </a:pPr>
            <a:r>
              <a:rPr lang="ar-SA" sz="2400" b="1" dirty="0">
                <a:latin typeface="Calibri" panose="020F0502020204030204" pitchFamily="34" charset="0"/>
                <a:ea typeface="Calibri" panose="020F0502020204030204" pitchFamily="34"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sz="2400" b="1" dirty="0">
                <a:latin typeface="Calibri" panose="020F0502020204030204" pitchFamily="34" charset="0"/>
                <a:ea typeface="Calibri" panose="020F0502020204030204" pitchFamily="34" charset="0"/>
                <a:cs typeface="Simplified Arabic"/>
              </a:rPr>
              <a:t>خطوات تدريس القرآن الكريم:</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b="1" dirty="0">
                <a:latin typeface="Calibri" panose="020F0502020204030204" pitchFamily="34" charset="0"/>
                <a:ea typeface="Calibri" panose="020F0502020204030204" pitchFamily="34" charset="0"/>
                <a:cs typeface="Simplified Arabic"/>
              </a:rPr>
              <a:t>قيما يلي سوف نعرض لخطوات تدريس آيات التلاوة وتدريس آيات الحفظ</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b="1" dirty="0">
                <a:latin typeface="Calibri" panose="020F0502020204030204" pitchFamily="34" charset="0"/>
                <a:ea typeface="Calibri" panose="020F0502020204030204" pitchFamily="34" charset="0"/>
                <a:cs typeface="Simplified Arabic"/>
              </a:rPr>
              <a:t>أ – خطوات تدريس التلاوة</a:t>
            </a:r>
            <a:endParaRPr lang="en-US" sz="14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SA" b="1" dirty="0">
                <a:latin typeface="Calibri" panose="020F0502020204030204" pitchFamily="34" charset="0"/>
                <a:ea typeface="Times New Roman" panose="02020603050405020304" pitchFamily="18" charset="0"/>
                <a:cs typeface="Simplified Arabic"/>
              </a:rPr>
              <a:t>يتبع في تدريس آيات التلاوة الخطوات التالية:</a:t>
            </a:r>
            <a:endParaRPr lang="en-US" sz="1400" dirty="0">
              <a:latin typeface="Calibri" panose="020F0502020204030204" pitchFamily="34" charset="0"/>
              <a:ea typeface="Calibri" panose="020F0502020204030204" pitchFamily="34" charset="0"/>
              <a:cs typeface="Arial" panose="020B0604020202020204" pitchFamily="34" charset="0"/>
            </a:endParaRPr>
          </a:p>
          <a:p>
            <a:pPr lvl="0" algn="just">
              <a:lnSpc>
                <a:spcPct val="115000"/>
              </a:lnSpc>
              <a:buClr>
                <a:prstClr val="black"/>
              </a:buClr>
            </a:pPr>
            <a:r>
              <a:rPr lang="ar-SA" sz="1800" b="1" dirty="0" smtClean="0">
                <a:latin typeface="Calibri" panose="020F0502020204030204" pitchFamily="34" charset="0"/>
                <a:ea typeface="Times New Roman" panose="02020603050405020304" pitchFamily="18" charset="0"/>
                <a:cs typeface="Simplified Arabic"/>
              </a:rPr>
              <a:t>1- التمهيد للدرس :</a:t>
            </a:r>
            <a:r>
              <a:rPr lang="ar-SA" sz="1800" dirty="0">
                <a:latin typeface="Calibri" panose="020F0502020204030204" pitchFamily="34" charset="0"/>
                <a:ea typeface="Times New Roman" panose="02020603050405020304" pitchFamily="18" charset="0"/>
                <a:cs typeface="Simplified Arabic"/>
              </a:rPr>
              <a:t> </a:t>
            </a:r>
            <a:r>
              <a:rPr lang="ar-SA" sz="1800" b="1" dirty="0" smtClean="0">
                <a:latin typeface="Calibri" panose="020F0502020204030204" pitchFamily="34" charset="0"/>
                <a:ea typeface="Times New Roman" panose="02020603050405020304" pitchFamily="18" charset="0"/>
                <a:cs typeface="Simplified Arabic"/>
              </a:rPr>
              <a:t>2- </a:t>
            </a:r>
            <a:r>
              <a:rPr lang="ar-SA" sz="1800" b="1" dirty="0">
                <a:latin typeface="Calibri" panose="020F0502020204030204" pitchFamily="34" charset="0"/>
                <a:ea typeface="Times New Roman" panose="02020603050405020304" pitchFamily="18" charset="0"/>
                <a:cs typeface="Simplified Arabic"/>
              </a:rPr>
              <a:t>القراءة النموذجية من قبل المعلم </a:t>
            </a:r>
            <a:r>
              <a:rPr lang="ar-SA" sz="1800" b="1" dirty="0" smtClean="0">
                <a:latin typeface="Calibri" panose="020F0502020204030204" pitchFamily="34" charset="0"/>
                <a:ea typeface="Times New Roman" panose="02020603050405020304" pitchFamily="18" charset="0"/>
                <a:cs typeface="Simplified Arabic"/>
              </a:rPr>
              <a:t>:</a:t>
            </a:r>
            <a:r>
              <a:rPr lang="ar-EG" sz="1800" b="1" dirty="0" smtClean="0">
                <a:latin typeface="Calibri" panose="020F0502020204030204" pitchFamily="34" charset="0"/>
                <a:ea typeface="Times New Roman" panose="02020603050405020304" pitchFamily="18" charset="0"/>
                <a:cs typeface="Simplified Arabic"/>
              </a:rPr>
              <a:t> </a:t>
            </a:r>
            <a:r>
              <a:rPr lang="ar-SA" sz="1800" b="1" dirty="0">
                <a:ea typeface="Times New Roman" panose="02020603050405020304" pitchFamily="18" charset="0"/>
                <a:cs typeface="Simplified Arabic"/>
              </a:rPr>
              <a:t>- شرح الآيات إجمالاً وتوضيح معاني المفردات الصعبة </a:t>
            </a:r>
            <a:r>
              <a:rPr lang="ar-SA" sz="1800" b="1" dirty="0">
                <a:latin typeface="Calibri" panose="020F0502020204030204" pitchFamily="34" charset="0"/>
                <a:ea typeface="Times New Roman" panose="02020603050405020304" pitchFamily="18" charset="0"/>
                <a:cs typeface="Simplified Arabic"/>
              </a:rPr>
              <a:t>- القراءة الجماعية </a:t>
            </a:r>
            <a:r>
              <a:rPr lang="ar-SA" sz="1800" b="1" dirty="0" smtClean="0">
                <a:latin typeface="Calibri" panose="020F0502020204030204" pitchFamily="34" charset="0"/>
                <a:ea typeface="Times New Roman" panose="02020603050405020304" pitchFamily="18" charset="0"/>
                <a:cs typeface="Simplified Arabic"/>
              </a:rPr>
              <a:t>:</a:t>
            </a:r>
            <a:r>
              <a:rPr lang="ar-EG" sz="1800" b="1" dirty="0" smtClean="0">
                <a:latin typeface="Calibri" panose="020F0502020204030204" pitchFamily="34" charset="0"/>
                <a:ea typeface="Times New Roman" panose="02020603050405020304" pitchFamily="18" charset="0"/>
                <a:cs typeface="Simplified Arabic"/>
              </a:rPr>
              <a:t> </a:t>
            </a:r>
            <a:r>
              <a:rPr lang="ar-SA" sz="1800" dirty="0">
                <a:latin typeface="Calibri" panose="020F0502020204030204" pitchFamily="34" charset="0"/>
                <a:ea typeface="Times New Roman" panose="02020603050405020304" pitchFamily="18" charset="0"/>
                <a:cs typeface="Simplified Arabic"/>
              </a:rPr>
              <a:t> </a:t>
            </a:r>
            <a:r>
              <a:rPr lang="ar-SA" sz="1800" b="1" dirty="0">
                <a:solidFill>
                  <a:prstClr val="black"/>
                </a:solidFill>
                <a:latin typeface="Calibri" panose="020F0502020204030204" pitchFamily="34" charset="0"/>
                <a:ea typeface="Times New Roman" panose="02020603050405020304" pitchFamily="18" charset="0"/>
                <a:cs typeface="Simplified Arabic"/>
              </a:rPr>
              <a:t>5- القراءة الفردية من قبل التلاميذ </a:t>
            </a:r>
            <a:r>
              <a:rPr lang="ar-SA" sz="1800" b="1" dirty="0" smtClean="0">
                <a:solidFill>
                  <a:prstClr val="black"/>
                </a:solidFill>
                <a:latin typeface="Calibri" panose="020F0502020204030204" pitchFamily="34" charset="0"/>
                <a:ea typeface="Times New Roman" panose="02020603050405020304" pitchFamily="18" charset="0"/>
                <a:cs typeface="Simplified Arabic"/>
              </a:rPr>
              <a:t>:</a:t>
            </a:r>
            <a:endParaRPr lang="ar-EG" sz="1800" b="1" dirty="0" smtClean="0">
              <a:solidFill>
                <a:prstClr val="black"/>
              </a:solidFill>
              <a:latin typeface="Calibri" panose="020F0502020204030204" pitchFamily="34" charset="0"/>
              <a:ea typeface="Times New Roman" panose="02020603050405020304" pitchFamily="18" charset="0"/>
              <a:cs typeface="Simplified Arabic"/>
            </a:endParaRPr>
          </a:p>
          <a:p>
            <a:pPr algn="just">
              <a:lnSpc>
                <a:spcPct val="115000"/>
              </a:lnSpc>
            </a:pPr>
            <a:r>
              <a:rPr lang="ar-SA" sz="1800" b="1" dirty="0">
                <a:latin typeface="Calibri" panose="020F0502020204030204" pitchFamily="34" charset="0"/>
                <a:ea typeface="Times New Roman" panose="02020603050405020304" pitchFamily="18" charset="0"/>
                <a:cs typeface="Simplified Arabic"/>
              </a:rPr>
              <a:t>ب -  خطوات تدريس الحفظ .</a:t>
            </a:r>
            <a:endParaRPr lang="en-US" sz="12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r>
              <a:rPr lang="ar-SA" sz="1800" b="1" dirty="0">
                <a:latin typeface="Calibri" panose="020F0502020204030204" pitchFamily="34" charset="0"/>
                <a:ea typeface="Times New Roman" panose="02020603050405020304" pitchFamily="18" charset="0"/>
                <a:cs typeface="Simplified Arabic"/>
              </a:rPr>
              <a:t>يتبع في تدريس آيات الحفظ الخطوات التالية:</a:t>
            </a:r>
            <a:endParaRPr lang="en-US" sz="12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mj-lt"/>
              <a:buAutoNum type="arabicPeriod"/>
            </a:pPr>
            <a:r>
              <a:rPr lang="ar-SA" sz="1800" b="1" dirty="0">
                <a:latin typeface="Calibri" panose="020F0502020204030204" pitchFamily="34" charset="0"/>
                <a:ea typeface="Times New Roman" panose="02020603050405020304" pitchFamily="18" charset="0"/>
                <a:cs typeface="Simplified Arabic"/>
              </a:rPr>
              <a:t>التمهيد للدرس.</a:t>
            </a:r>
            <a:endParaRPr lang="en-US" sz="1200" b="1"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mj-lt"/>
              <a:buAutoNum type="arabicPeriod"/>
            </a:pPr>
            <a:r>
              <a:rPr lang="ar-SA" sz="1800" b="1" dirty="0">
                <a:latin typeface="Calibri" panose="020F0502020204030204" pitchFamily="34" charset="0"/>
                <a:ea typeface="Times New Roman" panose="02020603050405020304" pitchFamily="18" charset="0"/>
                <a:cs typeface="Simplified Arabic"/>
              </a:rPr>
              <a:t>القراءة النموذجية من قبل المعلم.</a:t>
            </a:r>
            <a:endParaRPr lang="en-US" sz="1200" b="1"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mj-lt"/>
              <a:buAutoNum type="arabicPeriod"/>
            </a:pPr>
            <a:r>
              <a:rPr lang="ar-SA" sz="1800" b="1" dirty="0">
                <a:latin typeface="Calibri" panose="020F0502020204030204" pitchFamily="34" charset="0"/>
                <a:ea typeface="Times New Roman" panose="02020603050405020304" pitchFamily="18" charset="0"/>
                <a:cs typeface="Simplified Arabic"/>
              </a:rPr>
              <a:t>شرح الآيات إجمالاً مع بيان بعض المفردات الصعبة.</a:t>
            </a:r>
            <a:endParaRPr lang="en-US" sz="1200" b="1"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mj-lt"/>
              <a:buAutoNum type="arabicPeriod"/>
            </a:pPr>
            <a:r>
              <a:rPr lang="ar-SA" sz="1800" b="1" dirty="0">
                <a:latin typeface="Calibri" panose="020F0502020204030204" pitchFamily="34" charset="0"/>
                <a:ea typeface="Times New Roman" panose="02020603050405020304" pitchFamily="18" charset="0"/>
                <a:cs typeface="Simplified Arabic"/>
              </a:rPr>
              <a:t>تلاوة التلاميذ : بحيث يتلو التلاميذ آيات الدرس تلاوة مجودة, والمعلم يصحح لهم ما يصدر منهم من أخطاء فور وقوعها.</a:t>
            </a:r>
            <a:endParaRPr lang="en-US" sz="1200" b="1"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mj-lt"/>
              <a:buAutoNum type="arabicPeriod"/>
            </a:pPr>
            <a:r>
              <a:rPr lang="ar-SA" sz="1800" b="1" dirty="0">
                <a:latin typeface="Calibri" panose="020F0502020204030204" pitchFamily="34" charset="0"/>
                <a:ea typeface="Times New Roman" panose="02020603050405020304" pitchFamily="18" charset="0"/>
                <a:cs typeface="Simplified Arabic"/>
              </a:rPr>
              <a:t>تدريب التلاميذ على الحفظ : يقوم المعلم بتدريب التلاميذ على عملية الحفظ بالطريقة التي يستحسنها، فإذا اختار الطريقة الجزئية وهي الأفضل فيدربهم على حفظ آية, آية، جماعياً أو </a:t>
            </a:r>
            <a:r>
              <a:rPr lang="ar-SA" sz="1800" b="1" dirty="0" err="1">
                <a:latin typeface="Calibri" panose="020F0502020204030204" pitchFamily="34" charset="0"/>
                <a:ea typeface="Times New Roman" panose="02020603050405020304" pitchFamily="18" charset="0"/>
                <a:cs typeface="Simplified Arabic"/>
              </a:rPr>
              <a:t>زمرياً</a:t>
            </a:r>
            <a:r>
              <a:rPr lang="ar-SA" sz="1800" b="1" dirty="0">
                <a:latin typeface="Calibri" panose="020F0502020204030204" pitchFamily="34" charset="0"/>
                <a:ea typeface="Times New Roman" panose="02020603050405020304" pitchFamily="18" charset="0"/>
                <a:cs typeface="Simplified Arabic"/>
              </a:rPr>
              <a:t>، ثم يدربهم على قراءة الآيات موضوع الدرس من أولها إلى آخرها.</a:t>
            </a:r>
            <a:endParaRPr lang="en-US" sz="1200" b="1"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mj-lt"/>
              <a:buAutoNum type="arabicPeriod"/>
            </a:pPr>
            <a:r>
              <a:rPr lang="ar-SA" sz="1800" b="1" dirty="0">
                <a:latin typeface="Calibri" panose="020F0502020204030204" pitchFamily="34" charset="0"/>
                <a:ea typeface="Times New Roman" panose="02020603050405020304" pitchFamily="18" charset="0"/>
                <a:cs typeface="Simplified Arabic"/>
              </a:rPr>
              <a:t>التسميع الفردي : بالاستماع إلى حفظ الطلاب للآيات وتشجيعهم.</a:t>
            </a:r>
            <a:endParaRPr lang="en-US" sz="1200" b="1"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mj-lt"/>
              <a:buAutoNum type="arabicPeriod"/>
            </a:pPr>
            <a:r>
              <a:rPr lang="ar-SA" sz="1800" b="1" dirty="0">
                <a:latin typeface="Calibri" panose="020F0502020204030204" pitchFamily="34" charset="0"/>
                <a:ea typeface="Times New Roman" panose="02020603050405020304" pitchFamily="18" charset="0"/>
                <a:cs typeface="Simplified Arabic"/>
              </a:rPr>
              <a:t>الواجب المنزلي : بإرشاد الطلاب إلى التسميع الذاتي لنفسه، أو التسميع على من يتقن التلاوة في البيت، وقراءة الآيات في الصلاة، وكل ذلك لتثبيت الحفظ. </a:t>
            </a:r>
            <a:endParaRPr lang="en-US" sz="1200" b="1"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sz="1000" b="1" dirty="0">
                <a:latin typeface="Calibri" panose="020F0502020204030204" pitchFamily="34" charset="0"/>
                <a:ea typeface="Calibri" panose="020F0502020204030204" pitchFamily="34" charset="0"/>
                <a:cs typeface="Simplified Arabic"/>
              </a:rPr>
              <a:t> </a:t>
            </a:r>
            <a:endParaRPr lang="en-US" sz="1200" b="1" dirty="0">
              <a:latin typeface="Calibri" panose="020F0502020204030204" pitchFamily="34" charset="0"/>
              <a:ea typeface="Calibri" panose="020F0502020204030204" pitchFamily="34" charset="0"/>
              <a:cs typeface="Arial" panose="020B0604020202020204" pitchFamily="34" charset="0"/>
            </a:endParaRPr>
          </a:p>
          <a:p>
            <a:pPr lvl="0" algn="just">
              <a:lnSpc>
                <a:spcPct val="115000"/>
              </a:lnSpc>
              <a:buClr>
                <a:prstClr val="black"/>
              </a:buClr>
            </a:pPr>
            <a:endParaRPr lang="en-US" sz="18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endParaRPr lang="en-US" sz="80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endParaRPr lang="en-US" sz="1050" dirty="0">
              <a:latin typeface="Calibri" panose="020F0502020204030204" pitchFamily="34" charset="0"/>
              <a:ea typeface="Calibri" panose="020F0502020204030204" pitchFamily="34" charset="0"/>
              <a:cs typeface="Arial" panose="020B0604020202020204" pitchFamily="34" charset="0"/>
            </a:endParaRPr>
          </a:p>
          <a:p>
            <a:pPr algn="just">
              <a:lnSpc>
                <a:spcPct val="115000"/>
              </a:lnSpc>
            </a:pPr>
            <a:endParaRPr lang="en-US" sz="1400" dirty="0" smtClean="0">
              <a:latin typeface="Calibri" panose="020F0502020204030204" pitchFamily="34" charset="0"/>
              <a:ea typeface="Calibri" panose="020F0502020204030204" pitchFamily="34" charset="0"/>
              <a:cs typeface="Arial" panose="020B0604020202020204" pitchFamily="34" charset="0"/>
            </a:endParaRPr>
          </a:p>
          <a:p>
            <a:endParaRPr lang="ar-EG" dirty="0"/>
          </a:p>
        </p:txBody>
      </p:sp>
    </p:spTree>
    <p:extLst>
      <p:ext uri="{BB962C8B-B14F-4D97-AF65-F5344CB8AC3E}">
        <p14:creationId xmlns:p14="http://schemas.microsoft.com/office/powerpoint/2010/main" val="2956802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3775" y="618517"/>
            <a:ext cx="10363825" cy="45719"/>
          </a:xfrm>
        </p:spPr>
        <p:txBody>
          <a:bodyPr>
            <a:normAutofit fontScale="90000"/>
          </a:bodyPr>
          <a:lstStyle/>
          <a:p>
            <a:endParaRPr lang="ar-EG" dirty="0"/>
          </a:p>
        </p:txBody>
      </p:sp>
      <p:sp>
        <p:nvSpPr>
          <p:cNvPr id="3" name="عنصر نائب للمحتوى 2"/>
          <p:cNvSpPr>
            <a:spLocks noGrp="1"/>
          </p:cNvSpPr>
          <p:nvPr>
            <p:ph sz="quarter" idx="13"/>
          </p:nvPr>
        </p:nvSpPr>
        <p:spPr>
          <a:xfrm>
            <a:off x="0" y="785611"/>
            <a:ext cx="12192000" cy="6072388"/>
          </a:xfrm>
        </p:spPr>
        <p:txBody>
          <a:bodyPr/>
          <a:lstStyle/>
          <a:p>
            <a:pPr algn="ctr">
              <a:lnSpc>
                <a:spcPct val="115000"/>
              </a:lnSpc>
            </a:pPr>
            <a:r>
              <a:rPr lang="ar-SA" sz="2400" b="1" dirty="0">
                <a:latin typeface="Calibri" panose="020F0502020204030204" pitchFamily="34" charset="0"/>
                <a:ea typeface="Calibri" panose="020F0502020204030204" pitchFamily="34" charset="0"/>
                <a:cs typeface="Simplified Arabic"/>
              </a:rPr>
              <a:t>ثانياً: تدريس الحديث الشريف</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sz="2400" b="1" dirty="0">
                <a:solidFill>
                  <a:srgbClr val="4F81BD"/>
                </a:solidFill>
                <a:latin typeface="Cambria" panose="02040503050406030204" pitchFamily="18" charset="0"/>
                <a:ea typeface="Times New Roman" panose="02020603050405020304" pitchFamily="18" charset="0"/>
                <a:cs typeface="Simplified Arabic"/>
              </a:rPr>
              <a:t>أهداف تدريس الحديث</a:t>
            </a:r>
            <a:endParaRPr lang="en-US" sz="1400" b="1" dirty="0">
              <a:solidFill>
                <a:srgbClr val="4F81BD"/>
              </a:solidFill>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15000"/>
              </a:lnSpc>
              <a:buFont typeface="Symbol" panose="05050102010706020507" pitchFamily="18" charset="2"/>
              <a:buChar char=""/>
            </a:pPr>
            <a:r>
              <a:rPr lang="ar-SA" dirty="0">
                <a:latin typeface="Calibri" panose="020F0502020204030204" pitchFamily="34" charset="0"/>
                <a:ea typeface="Calibri" panose="020F0502020204030204" pitchFamily="34" charset="0"/>
                <a:cs typeface="Simplified Arabic"/>
              </a:rPr>
              <a:t>تدريب الطلاب على قراءة الحديث النبوي الشريف قراءة سليمة وضبط حركاته وسكناته ونطقه نطقاً واضحاً يظهر المعنى معه في قراءته ويساعد على فهمه.</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Symbol" panose="05050102010706020507" pitchFamily="18" charset="2"/>
              <a:buChar char=""/>
            </a:pPr>
            <a:r>
              <a:rPr lang="ar-SA" dirty="0">
                <a:latin typeface="Calibri" panose="020F0502020204030204" pitchFamily="34" charset="0"/>
                <a:ea typeface="Calibri" panose="020F0502020204030204" pitchFamily="34" charset="0"/>
                <a:cs typeface="Simplified Arabic"/>
              </a:rPr>
              <a:t>إظهار شخصية الرسول الكريم صلى الله عليه وسلم من خلال سنته المطهرة فيتخذونه مثلهم الأعلى يقتدون به ويسيرون على منهجه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Symbol" panose="05050102010706020507" pitchFamily="18" charset="2"/>
              <a:buChar char=""/>
              <a:tabLst>
                <a:tab pos="628650" algn="l"/>
              </a:tabLst>
            </a:pPr>
            <a:r>
              <a:rPr lang="ar-SA" dirty="0">
                <a:latin typeface="Calibri" panose="020F0502020204030204" pitchFamily="34" charset="0"/>
                <a:ea typeface="Times New Roman" panose="02020603050405020304" pitchFamily="18" charset="0"/>
                <a:cs typeface="Simplified Arabic"/>
              </a:rPr>
              <a:t>تأصيل حب الرسول </a:t>
            </a:r>
            <a:r>
              <a:rPr lang="en-US" sz="1600" dirty="0">
                <a:latin typeface="Simplified Arabic"/>
                <a:ea typeface="Calibri" panose="020F0502020204030204" pitchFamily="34" charset="0"/>
                <a:cs typeface="Simplified Arabic"/>
                <a:sym typeface="AGA Arabesque" panose="05010101010101010101" pitchFamily="2" charset="2"/>
              </a:rPr>
              <a:t></a:t>
            </a:r>
            <a:r>
              <a:rPr lang="ar-SA" dirty="0">
                <a:latin typeface="Calibri" panose="020F0502020204030204" pitchFamily="34" charset="0"/>
                <a:ea typeface="Times New Roman" panose="02020603050405020304" pitchFamily="18" charset="0"/>
                <a:cs typeface="Simplified Arabic"/>
              </a:rPr>
              <a:t> في قلوب النشء من خلال معرفة شخصيته وأحواله وفضائله.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تكوين القدرة والاستعداد لاستنباط الأحكام والقيم من الحديث النبوي.</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تذوق الأدب النبوي وبلاغته وفصاحته وأخلاقه.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تعريف التلاميذ الفرق بين نصوص القرآن الكريم، ونصوص السنة المطهرة، وإعطاؤهم القدرة على التفريق بينهما.</a:t>
            </a:r>
            <a:endParaRPr lang="en-US" sz="1400" dirty="0">
              <a:latin typeface="Calibri" panose="020F0502020204030204" pitchFamily="34" charset="0"/>
              <a:ea typeface="Calibri" panose="020F0502020204030204" pitchFamily="34" charset="0"/>
              <a:cs typeface="Arial" panose="020B0604020202020204" pitchFamily="34" charset="0"/>
            </a:endParaRPr>
          </a:p>
          <a:p>
            <a:endParaRPr lang="ar-EG" dirty="0"/>
          </a:p>
        </p:txBody>
      </p:sp>
    </p:spTree>
    <p:extLst>
      <p:ext uri="{BB962C8B-B14F-4D97-AF65-F5344CB8AC3E}">
        <p14:creationId xmlns:p14="http://schemas.microsoft.com/office/powerpoint/2010/main" val="1927501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3775" y="618517"/>
            <a:ext cx="10561301" cy="45719"/>
          </a:xfrm>
        </p:spPr>
        <p:txBody>
          <a:bodyPr>
            <a:normAutofit fontScale="90000"/>
          </a:bodyPr>
          <a:lstStyle/>
          <a:p>
            <a:endParaRPr lang="ar-EG" dirty="0"/>
          </a:p>
        </p:txBody>
      </p:sp>
      <p:sp>
        <p:nvSpPr>
          <p:cNvPr id="3" name="عنصر نائب للمحتوى 2"/>
          <p:cNvSpPr>
            <a:spLocks noGrp="1"/>
          </p:cNvSpPr>
          <p:nvPr>
            <p:ph sz="quarter" idx="13"/>
          </p:nvPr>
        </p:nvSpPr>
        <p:spPr>
          <a:xfrm>
            <a:off x="797864" y="824248"/>
            <a:ext cx="11394136" cy="6033751"/>
          </a:xfrm>
        </p:spPr>
        <p:txBody>
          <a:bodyPr>
            <a:normAutofit fontScale="92500" lnSpcReduction="10000"/>
          </a:bodyPr>
          <a:lstStyle/>
          <a:p>
            <a:pPr indent="266700">
              <a:lnSpc>
                <a:spcPct val="115000"/>
              </a:lnSpc>
            </a:pPr>
            <a:r>
              <a:rPr lang="ar-SA" sz="2400" b="1" dirty="0">
                <a:latin typeface="Calibri" panose="020F0502020204030204" pitchFamily="34" charset="0"/>
                <a:ea typeface="Times New Roman" panose="02020603050405020304" pitchFamily="18" charset="0"/>
                <a:cs typeface="Simplified Arabic"/>
              </a:rPr>
              <a:t>خطوات تدريس الحديث:</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يمهد المعلم للدخول في الدرس، بحيث يمكِّن التلاميذ من معرفة فكرة الموضوع.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كتابة الحديث مضبوطاً على السبورة، أو يعرض من خلال وسيلة تعليمية، ثم يقرأ نص الحديث قراءة نموذجية.</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يعطي التلاميذ فرصة للقراءة، مع تصويب أخطائهم اللغوية، مراعياً الفرق بين الخطأ في قراءة الحديث وقراءة القرآن الكريم.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يبدأ المعلم في شرح الأفكار الرئيسة أولاً للموضوع مكتفياً بها بالنسبة للتلاميذ في الصفوف الأولى، أما في المراحل المتقدمة فإنه يخوض معهم في جزئيات الأمور، والتوجيهات النبوية الدقيقة.</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يشرح المفردات الصعبة ويكتبها على السبورة، ويحاول أن يستخلص المعاني والدروس المستفادة من الموضوع.</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يعطي التلاميذ فرصة ليعبروا عن معاني الحديث وتوجيهاته بأنفسهم إما عن طريق الأسئلة المباشرة، أو عن طريق الطلب من بعضهم شرحاً وافياً للحديث.</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يختم المعلم درسه بملخص كامل لجوانب الدرس، وما يستفاد منه في حياة التلاميذ، مع وعظهم وتذكيرهم بأهمية التطبيق.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يوجه المعلم بعض الأسئلة للتأكد من مدى استيعاب التلاميذ للدرس.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تزويد التلاميذ بالتوجيهات التربوية المستفادة من عموم الدرس.</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توجيه بعض التلاميذ إلى قراءة الحديث قراءة جهرية مع تعديل الأخطاء.</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sz="2400" b="1" dirty="0">
                <a:latin typeface="Calibri" panose="020F0502020204030204" pitchFamily="34" charset="0"/>
                <a:ea typeface="Times New Roman" panose="02020603050405020304" pitchFamily="18"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25821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3775" y="618517"/>
            <a:ext cx="10363825" cy="64063"/>
          </a:xfrm>
        </p:spPr>
        <p:txBody>
          <a:bodyPr>
            <a:normAutofit fontScale="90000"/>
          </a:bodyPr>
          <a:lstStyle/>
          <a:p>
            <a:endParaRPr lang="ar-EG"/>
          </a:p>
        </p:txBody>
      </p:sp>
      <p:sp>
        <p:nvSpPr>
          <p:cNvPr id="3" name="عنصر نائب للمحتوى 2"/>
          <p:cNvSpPr>
            <a:spLocks noGrp="1"/>
          </p:cNvSpPr>
          <p:nvPr>
            <p:ph sz="quarter" idx="13"/>
          </p:nvPr>
        </p:nvSpPr>
        <p:spPr>
          <a:xfrm>
            <a:off x="0" y="1133341"/>
            <a:ext cx="12028868" cy="5724659"/>
          </a:xfrm>
        </p:spPr>
        <p:txBody>
          <a:bodyPr/>
          <a:lstStyle/>
          <a:p>
            <a:pPr algn="ctr">
              <a:lnSpc>
                <a:spcPct val="115000"/>
              </a:lnSpc>
            </a:pPr>
            <a:r>
              <a:rPr lang="ar-SA" sz="2400" b="1" dirty="0">
                <a:latin typeface="Calibri" panose="020F0502020204030204" pitchFamily="34" charset="0"/>
                <a:ea typeface="Times New Roman" panose="02020603050405020304" pitchFamily="18" charset="0"/>
                <a:cs typeface="Simplified Arabic"/>
              </a:rPr>
              <a:t> </a:t>
            </a:r>
            <a:r>
              <a:rPr lang="ar-EG" sz="2400" b="1" dirty="0" smtClean="0">
                <a:latin typeface="Calibri" panose="020F0502020204030204" pitchFamily="34" charset="0"/>
                <a:ea typeface="Times New Roman" panose="02020603050405020304" pitchFamily="18" charset="0"/>
                <a:cs typeface="Simplified Arabic"/>
              </a:rPr>
              <a:t>تدريس التفسير </a:t>
            </a:r>
          </a:p>
          <a:p>
            <a:pPr algn="ctr">
              <a:lnSpc>
                <a:spcPct val="115000"/>
              </a:lnSpc>
            </a:pPr>
            <a:r>
              <a:rPr lang="ar-EG" sz="2400" b="1" dirty="0" smtClean="0">
                <a:latin typeface="Calibri" panose="020F0502020204030204" pitchFamily="34" charset="0"/>
                <a:ea typeface="Calibri" panose="020F0502020204030204" pitchFamily="34" charset="0"/>
                <a:cs typeface="Arial" panose="020B0604020202020204" pitchFamily="34" charset="0"/>
              </a:rPr>
              <a:t>................................</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b="1" dirty="0">
                <a:latin typeface="Calibri" panose="020F0502020204030204" pitchFamily="34" charset="0"/>
                <a:ea typeface="Times New Roman" panose="02020603050405020304" pitchFamily="18" charset="0"/>
                <a:cs typeface="Simplified Arabic"/>
              </a:rPr>
              <a:t>أهداف تدريس التفسير: </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dirty="0">
                <a:latin typeface="Calibri" panose="020F0502020204030204" pitchFamily="34" charset="0"/>
                <a:ea typeface="Times New Roman" panose="02020603050405020304" pitchFamily="18" charset="0"/>
                <a:cs typeface="Simplified Arabic"/>
              </a:rPr>
              <a:t>      الغرض الرئيس من تدريس مادة التفسير الوصول بالمتعلم إلى أهداف وغايات من أهمها ما يلي: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سلامة الفهم لكتاب الله </a:t>
            </a:r>
            <a:r>
              <a:rPr lang="en-US" sz="1600" dirty="0">
                <a:solidFill>
                  <a:srgbClr val="000000"/>
                </a:solidFill>
                <a:latin typeface="Calibri" panose="020F0502020204030204" pitchFamily="34" charset="0"/>
                <a:ea typeface="Calibri" panose="020F0502020204030204" pitchFamily="34" charset="0"/>
                <a:cs typeface="Arial" panose="020B0604020202020204" pitchFamily="34" charset="0"/>
                <a:sym typeface="AGA Arabesque" panose="05010101010101010101" pitchFamily="2" charset="2"/>
              </a:rPr>
              <a:t></a:t>
            </a:r>
            <a:r>
              <a:rPr lang="ar-SA" dirty="0">
                <a:latin typeface="Calibri" panose="020F0502020204030204" pitchFamily="34" charset="0"/>
                <a:ea typeface="Times New Roman" panose="02020603050405020304" pitchFamily="18" charset="0"/>
                <a:cs typeface="Simplified Arabic"/>
              </a:rPr>
              <a:t>، في ضوء قواعد اللغة العربية، وتفسير القرآن الكريم، وتفسيره في ضوء الحديث النبوي الشريف.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غرس الإيمان والاعتقاد الجازم بأن القرآن الكريم هو دستور الإنسان في هذا الوجود، ولن تصلح الإنسانية بغيره.</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ربط معاني القرآن الكريم بأوضاع الحياة العملية وبباقي العلوم الإسلامية ليكمل للقارئ حسن تذوق آياته البينات.</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تكوين القدرة على استخلاص واستنباط الأحكام والمعاني من آيات القرآن الكريم.</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إظهار جوانب الإعجاز المختلفة في القرآن الكريم وذلك من الناحية العلمية والتربوية والأدبية.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تحقيق التأثر القلبي والوجداني لدى المتعلمين من خلال فهمهم لمعاني الآيات التي يتلونها. </a:t>
            </a:r>
            <a:endParaRPr lang="en-US" sz="1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1617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913775" y="450761"/>
            <a:ext cx="10741605" cy="51847"/>
          </a:xfrm>
        </p:spPr>
        <p:txBody>
          <a:bodyPr>
            <a:normAutofit fontScale="90000"/>
          </a:bodyPr>
          <a:lstStyle/>
          <a:p>
            <a:endParaRPr lang="ar-EG"/>
          </a:p>
        </p:txBody>
      </p:sp>
      <p:sp>
        <p:nvSpPr>
          <p:cNvPr id="3" name="عنصر نائب للمحتوى 2"/>
          <p:cNvSpPr>
            <a:spLocks noGrp="1"/>
          </p:cNvSpPr>
          <p:nvPr>
            <p:ph sz="quarter" idx="13"/>
          </p:nvPr>
        </p:nvSpPr>
        <p:spPr>
          <a:xfrm>
            <a:off x="1" y="824247"/>
            <a:ext cx="12192000" cy="5911403"/>
          </a:xfrm>
        </p:spPr>
        <p:txBody>
          <a:bodyPr>
            <a:normAutofit lnSpcReduction="10000"/>
          </a:bodyPr>
          <a:lstStyle/>
          <a:p>
            <a:pPr>
              <a:lnSpc>
                <a:spcPct val="115000"/>
              </a:lnSpc>
            </a:pPr>
            <a:r>
              <a:rPr lang="ar-SA" sz="2400" b="1" dirty="0">
                <a:latin typeface="Calibri" panose="020F0502020204030204" pitchFamily="34" charset="0"/>
                <a:ea typeface="Times New Roman" panose="02020603050405020304" pitchFamily="18" charset="0"/>
                <a:cs typeface="Simplified Arabic"/>
              </a:rPr>
              <a:t>خطوات السير في درس التفسير</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pPr>
            <a:r>
              <a:rPr lang="ar-SA" b="1" dirty="0">
                <a:latin typeface="Calibri" panose="020F0502020204030204" pitchFamily="34" charset="0"/>
                <a:ea typeface="Times New Roman" panose="02020603050405020304" pitchFamily="18" charset="0"/>
                <a:cs typeface="Simplified Arabic"/>
              </a:rPr>
              <a:t>يتبع في تدريس التفسير الخطوات التالية:</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كتابة النص على السبورة، أو على وسيلة أخرى، وتكون على يمين السبورة.</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التمهيد لكل موضوع تمهيداً يناسبه.</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قراءة النص القرآني قراءة نموذجية من قبل المعلم.</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قراءة بعض التلاميذ للنص قراءة جهرية.</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استخراج الكلمات الصعبة وكتابة معانيها على السبورة.</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الشرح المفصل للآيات من المعلم.</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Times New Roman" panose="02020603050405020304" pitchFamily="18" charset="0"/>
                <a:cs typeface="Simplified Arabic"/>
              </a:rPr>
              <a:t>استنباط الأحكام وكتابتها على السبورة.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tabLst>
                <a:tab pos="628650" algn="l"/>
              </a:tabLst>
            </a:pPr>
            <a:r>
              <a:rPr lang="ar-SA" dirty="0">
                <a:latin typeface="Calibri" panose="020F0502020204030204" pitchFamily="34" charset="0"/>
                <a:ea typeface="Times New Roman" panose="02020603050405020304" pitchFamily="18" charset="0"/>
                <a:cs typeface="Simplified Arabic"/>
              </a:rPr>
              <a:t>توجيه أسئلة للتلاميذ للتأكد من استيعابهم للدرس.</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tabLst>
                <a:tab pos="628650" algn="l"/>
              </a:tabLst>
            </a:pPr>
            <a:r>
              <a:rPr lang="ar-SA" dirty="0">
                <a:latin typeface="Calibri" panose="020F0502020204030204" pitchFamily="34" charset="0"/>
                <a:ea typeface="Times New Roman" panose="02020603050405020304" pitchFamily="18" charset="0"/>
                <a:cs typeface="Simplified Arabic"/>
              </a:rPr>
              <a:t>إعطاء توجيهات تربوية في ضوء الآيات المشروحة؛ لتربط بالواقع.</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tabLst>
                <a:tab pos="628650" algn="l"/>
              </a:tabLst>
            </a:pPr>
            <a:r>
              <a:rPr lang="ar-SA" dirty="0">
                <a:latin typeface="Calibri" panose="020F0502020204030204" pitchFamily="34" charset="0"/>
                <a:ea typeface="Times New Roman" panose="02020603050405020304" pitchFamily="18" charset="0"/>
                <a:cs typeface="Simplified Arabic"/>
              </a:rPr>
              <a:t>قراءة بعض التلاميذ للدرس من الكتاب المقرر، وتصحيح الأخطاء، وشرح الغامض.</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ar-SA" sz="800" b="1" dirty="0">
                <a:latin typeface="Calibri" panose="020F0502020204030204" pitchFamily="34" charset="0"/>
                <a:ea typeface="Calibri" panose="020F0502020204030204" pitchFamily="34"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8166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3775" y="618517"/>
            <a:ext cx="10200693" cy="45719"/>
          </a:xfrm>
        </p:spPr>
        <p:txBody>
          <a:bodyPr>
            <a:normAutofit fontScale="90000"/>
          </a:bodyPr>
          <a:lstStyle/>
          <a:p>
            <a:endParaRPr lang="ar-EG" dirty="0"/>
          </a:p>
        </p:txBody>
      </p:sp>
      <p:sp>
        <p:nvSpPr>
          <p:cNvPr id="3" name="عنصر نائب للمحتوى 2"/>
          <p:cNvSpPr>
            <a:spLocks noGrp="1"/>
          </p:cNvSpPr>
          <p:nvPr>
            <p:ph sz="quarter" idx="13"/>
          </p:nvPr>
        </p:nvSpPr>
        <p:spPr>
          <a:xfrm>
            <a:off x="0" y="528034"/>
            <a:ext cx="12192000" cy="6329966"/>
          </a:xfrm>
        </p:spPr>
        <p:txBody>
          <a:bodyPr>
            <a:normAutofit fontScale="92500" lnSpcReduction="20000"/>
          </a:bodyPr>
          <a:lstStyle/>
          <a:p>
            <a:pPr algn="ctr">
              <a:lnSpc>
                <a:spcPct val="115000"/>
              </a:lnSpc>
              <a:spcAft>
                <a:spcPts val="1000"/>
              </a:spcAft>
            </a:pPr>
            <a:r>
              <a:rPr lang="ar-SA" sz="2400" b="1" dirty="0">
                <a:latin typeface="Calibri" panose="020F0502020204030204" pitchFamily="34" charset="0"/>
                <a:ea typeface="Calibri" panose="020F0502020204030204" pitchFamily="34" charset="0"/>
                <a:cs typeface="Simplified Arabic"/>
              </a:rPr>
              <a:t>رابعاً: تدريس الفقه</a:t>
            </a:r>
            <a:endParaRPr lang="en-US" sz="1400" dirty="0">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ar-SA" b="1" dirty="0">
                <a:latin typeface="Calibri" panose="020F0502020204030204" pitchFamily="34" charset="0"/>
                <a:ea typeface="Calibri" panose="020F0502020204030204" pitchFamily="34" charset="0"/>
                <a:cs typeface="Simplified Arabic"/>
              </a:rPr>
              <a:t>أهداف تدريس الفقه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Calibri" panose="020F0502020204030204" pitchFamily="34" charset="0"/>
                <a:cs typeface="Simplified Arabic"/>
              </a:rPr>
              <a:t>تربية التلاميذ على القيام بالفرائض والواجبات التي شرعها الله لعباده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Calibri" panose="020F0502020204030204" pitchFamily="34" charset="0"/>
                <a:cs typeface="Simplified Arabic"/>
              </a:rPr>
              <a:t>احترام القرآن الكريم وتعظيمه والمحافظة عليه وصيانته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Calibri" panose="020F0502020204030204" pitchFamily="34" charset="0"/>
                <a:cs typeface="Simplified Arabic"/>
              </a:rPr>
              <a:t>معرفة سيرة النبي صلى الله عليه وسلم  وحبه والاقتداء به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Calibri" panose="020F0502020204030204" pitchFamily="34" charset="0"/>
                <a:cs typeface="Simplified Arabic"/>
              </a:rPr>
              <a:t>تحقيق الخلق القرآني في التلميذ من حق الوالدين وحق المعلم والالتزام بالآداب العامة.</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Calibri" panose="020F0502020204030204" pitchFamily="34" charset="0"/>
                <a:cs typeface="Simplified Arabic"/>
              </a:rPr>
              <a:t>إرشاد التلاميذ إلى أهمية الصلاة والمحافظة عليها مع الجماعة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Calibri" panose="020F0502020204030204" pitchFamily="34" charset="0"/>
                <a:cs typeface="Simplified Arabic"/>
              </a:rPr>
              <a:t>التعديل في سلوكيات التلاميذ إلى الجوانب التربوية السامية والخصال الحميدة كآداب التحية وحب النظام والالتزام بالنظافة ورعاية المساجد والمحافظة عليها.</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Calibri" panose="020F0502020204030204" pitchFamily="34" charset="0"/>
                <a:cs typeface="Simplified Arabic"/>
              </a:rPr>
              <a:t>تزويد التلاميذ بالمعلومات الصحيحة عن العبادات والمعاملات والأخلاق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Calibri" panose="020F0502020204030204" pitchFamily="34" charset="0"/>
                <a:cs typeface="Simplified Arabic"/>
              </a:rPr>
              <a:t>أن يطبق التلميذ ما درسه في واقعه وسلوكه.</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Calibri" panose="020F0502020204030204" pitchFamily="34" charset="0"/>
                <a:cs typeface="Simplified Arabic"/>
              </a:rPr>
              <a:t>ـتبصير التلاميذ بأهمية الجانب العملي من الدين ممثلاً في العبادات والتأكيد على أنه جزء متمم للعقيدة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Calibri" panose="020F0502020204030204" pitchFamily="34" charset="0"/>
                <a:cs typeface="Simplified Arabic"/>
              </a:rPr>
              <a:t>تعريف التلاميذ بالعبادات وأحكامها وشروطها وكل ما يتصل بها مما يجعل العبد متفقهاً في دينه واعياً له مدركاً لأحكامه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Calibri" panose="020F0502020204030204" pitchFamily="34" charset="0"/>
                <a:cs typeface="Simplified Arabic"/>
              </a:rPr>
              <a:t>تدريب التلاميذ على ممارسة العـبادات وتعويدهن عليها بحيث تصبح جزء من سلوكهم وواجباً يشعرن بضرورة أدائه كلما حان وقته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Symbol" panose="05050102010706020507" pitchFamily="18" charset="2"/>
              <a:buChar char=""/>
            </a:pPr>
            <a:r>
              <a:rPr lang="ar-SA" dirty="0">
                <a:latin typeface="Calibri" panose="020F0502020204030204" pitchFamily="34" charset="0"/>
                <a:ea typeface="Calibri" panose="020F0502020204030204" pitchFamily="34" charset="0"/>
                <a:cs typeface="Simplified Arabic"/>
              </a:rPr>
              <a:t>اكتساب التلاميذ كثيراً من الفضائل والآداب كالطاعة والنظام والنظافة وحسن المظهر وسمو النفس وتحمل المشاق والعطف على الآخرين.</a:t>
            </a:r>
            <a:endParaRPr lang="en-US" sz="1400" dirty="0">
              <a:latin typeface="Calibri" panose="020F0502020204030204" pitchFamily="34" charset="0"/>
              <a:ea typeface="Calibri" panose="020F0502020204030204" pitchFamily="34" charset="0"/>
              <a:cs typeface="Arial" panose="020B0604020202020204" pitchFamily="34" charset="0"/>
            </a:endParaRPr>
          </a:p>
          <a:p>
            <a:endParaRPr lang="ar-EG" dirty="0"/>
          </a:p>
        </p:txBody>
      </p:sp>
    </p:spTree>
    <p:extLst>
      <p:ext uri="{BB962C8B-B14F-4D97-AF65-F5344CB8AC3E}">
        <p14:creationId xmlns:p14="http://schemas.microsoft.com/office/powerpoint/2010/main" val="2989399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2586951" y="-812189"/>
            <a:ext cx="10329481" cy="88909"/>
          </a:xfrm>
        </p:spPr>
        <p:txBody>
          <a:bodyPr>
            <a:normAutofit fontScale="90000"/>
          </a:bodyPr>
          <a:lstStyle/>
          <a:p>
            <a:endParaRPr lang="ar-EG" dirty="0"/>
          </a:p>
        </p:txBody>
      </p:sp>
      <p:sp>
        <p:nvSpPr>
          <p:cNvPr id="3" name="عنصر نائب للمحتوى 2"/>
          <p:cNvSpPr>
            <a:spLocks noGrp="1"/>
          </p:cNvSpPr>
          <p:nvPr>
            <p:ph sz="quarter" idx="13"/>
          </p:nvPr>
        </p:nvSpPr>
        <p:spPr>
          <a:xfrm>
            <a:off x="0" y="1107583"/>
            <a:ext cx="12192000" cy="5404834"/>
          </a:xfrm>
        </p:spPr>
        <p:txBody>
          <a:bodyPr>
            <a:normAutofit fontScale="25000" lnSpcReduction="20000"/>
          </a:bodyPr>
          <a:lstStyle/>
          <a:p>
            <a:pPr marL="342900" lvl="0" indent="-342900" algn="just">
              <a:lnSpc>
                <a:spcPct val="115000"/>
              </a:lnSpc>
              <a:buFont typeface="Symbol" panose="05050102010706020507" pitchFamily="18" charset="2"/>
              <a:buChar char=""/>
            </a:pPr>
            <a:r>
              <a:rPr lang="ar-SA" sz="6400" dirty="0" smtClean="0">
                <a:latin typeface="Calibri" panose="020F0502020204030204" pitchFamily="34" charset="0"/>
                <a:ea typeface="Calibri" panose="020F0502020204030204" pitchFamily="34" charset="0"/>
                <a:cs typeface="Simplified Arabic"/>
              </a:rPr>
              <a:t>التمهيد </a:t>
            </a:r>
            <a:r>
              <a:rPr lang="ar-SA" sz="6400" dirty="0">
                <a:latin typeface="Calibri" panose="020F0502020204030204" pitchFamily="34" charset="0"/>
                <a:ea typeface="Calibri" panose="020F0502020204030204" pitchFamily="34" charset="0"/>
                <a:cs typeface="Simplified Arabic"/>
              </a:rPr>
              <a:t>على أن يراعي المعلم في تمهيده لدرس الفقه مراحل التلاميذ التعليمية وقدراتهم الاستيعابية للمعلومات التي يلقيها عليهم. فتلاميذ المراحل الأولى يعرض عليهم الفقه على قول واحد في المسألة، فهم لا يملكون القدرة على استيعاب المسائل المختلفة والمتنوعة، ولا يملكون القدرة على التوفيق بينها. </a:t>
            </a:r>
            <a:endParaRPr lang="en-US" sz="6400" dirty="0">
              <a:latin typeface="Calibri" panose="020F0502020204030204" pitchFamily="34" charset="0"/>
              <a:ea typeface="Calibri" panose="020F0502020204030204" pitchFamily="34" charset="0"/>
              <a:cs typeface="Arial" panose="020B0604020202020204" pitchFamily="34" charset="0"/>
            </a:endParaRPr>
          </a:p>
          <a:p>
            <a:pPr marL="800100" lvl="1" indent="-342900" algn="just">
              <a:lnSpc>
                <a:spcPct val="115000"/>
              </a:lnSpc>
              <a:buFont typeface="Symbol" panose="05050102010706020507" pitchFamily="18" charset="2"/>
              <a:buChar char=""/>
            </a:pPr>
            <a:r>
              <a:rPr lang="ar-SA" sz="6400" dirty="0">
                <a:latin typeface="Calibri" panose="020F0502020204030204" pitchFamily="34" charset="0"/>
                <a:ea typeface="Calibri" panose="020F0502020204030204" pitchFamily="34" charset="0"/>
                <a:cs typeface="Simplified Arabic"/>
              </a:rPr>
              <a:t>وتتضح أهمية التمهيد في درس الفقه أن يشعر المعلم تلاميذه بأهمية دراسة الفقه من خلال تجسيد الحكمة من الموضوع، وبيان حاجاتهم إليه، وبيان صلته بحياتهم التي يعيشونها، وذلك ليزداد إقبالهم على العلم، والرغبة فيه.</a:t>
            </a:r>
            <a:endParaRPr lang="en-US" sz="6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Symbol" panose="05050102010706020507" pitchFamily="18" charset="2"/>
              <a:buChar char=""/>
            </a:pPr>
            <a:r>
              <a:rPr lang="ar-SA" sz="6400" dirty="0">
                <a:latin typeface="Calibri" panose="020F0502020204030204" pitchFamily="34" charset="0"/>
                <a:ea typeface="Calibri" panose="020F0502020204030204" pitchFamily="34" charset="0"/>
                <a:cs typeface="Simplified Arabic"/>
              </a:rPr>
              <a:t>عند البدء يحاول المعلم أن يدخل في موضوعه من خلال سؤال التلاميذ عن ذلك الموضوع، ليعرف ما لديهم من معلومات حوله، أو يحاول أن يناقشهم مناقشة قصيرة يصل من خلالها إلى عنوان درسه.</a:t>
            </a:r>
            <a:endParaRPr lang="en-US" sz="6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Symbol" panose="05050102010706020507" pitchFamily="18" charset="2"/>
              <a:buChar char=""/>
            </a:pPr>
            <a:r>
              <a:rPr lang="ar-SA" sz="6400" dirty="0">
                <a:latin typeface="Calibri" panose="020F0502020204030204" pitchFamily="34" charset="0"/>
                <a:ea typeface="Calibri" panose="020F0502020204030204" pitchFamily="34" charset="0"/>
                <a:cs typeface="Simplified Arabic"/>
              </a:rPr>
              <a:t> وإن كان درسه متعلقاً بجانب عملي كالوضوء والصلاة، فإن الأسلوب العملي - خاصة بالنسبة لتلاميذ في الصفوف الأولى - يكون أنفع لهم. فيصحبهم إلى المسجد، ويبيّن لهم عملياً طريقة الوضوء، ويشرح لهم عملياً طريقة الصلاة. </a:t>
            </a:r>
            <a:endParaRPr lang="en-US" sz="6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Symbol" panose="05050102010706020507" pitchFamily="18" charset="2"/>
              <a:buChar char=""/>
            </a:pPr>
            <a:r>
              <a:rPr lang="ar-SA" sz="6400" dirty="0">
                <a:latin typeface="Calibri" panose="020F0502020204030204" pitchFamily="34" charset="0"/>
                <a:ea typeface="Calibri" panose="020F0502020204030204" pitchFamily="34" charset="0"/>
                <a:cs typeface="Simplified Arabic"/>
              </a:rPr>
              <a:t>يقرأ المعلم، أو أحد التلاميذ الدرس من المقرر، ثم يبادر المعلم بسؤالهم عن الموضوعات التي تناولها في الدرس ليعرف مدى استيعابهم، ووصول المعلومات المطلوبة إلى أذهانهم.</a:t>
            </a:r>
            <a:endParaRPr lang="en-US" sz="6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Symbol" panose="05050102010706020507" pitchFamily="18" charset="2"/>
              <a:buChar char=""/>
            </a:pPr>
            <a:r>
              <a:rPr lang="ar-SA" sz="6400" dirty="0">
                <a:latin typeface="Calibri" panose="020F0502020204030204" pitchFamily="34" charset="0"/>
                <a:ea typeface="Calibri" panose="020F0502020204030204" pitchFamily="34" charset="0"/>
                <a:cs typeface="Simplified Arabic"/>
              </a:rPr>
              <a:t>كتابة عناصر الدرس على السبورة، أو عرضها من خلال وسيلة تعليمية.</a:t>
            </a:r>
            <a:endParaRPr lang="en-US" sz="6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Symbol" panose="05050102010706020507" pitchFamily="18" charset="2"/>
              <a:buChar char=""/>
            </a:pPr>
            <a:r>
              <a:rPr lang="ar-SA" sz="6400" dirty="0">
                <a:latin typeface="Calibri" panose="020F0502020204030204" pitchFamily="34" charset="0"/>
                <a:ea typeface="Calibri" panose="020F0502020204030204" pitchFamily="34" charset="0"/>
                <a:cs typeface="Simplified Arabic"/>
              </a:rPr>
              <a:t>توجيه أسئلة حول العنصر المراد شرحه، ثم بيان حكمه وتسجيل ذلك على السبورة، مع بيان أهميته، والدليل النقلي والعقلي الخاص به.</a:t>
            </a:r>
            <a:endParaRPr lang="en-US" sz="6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Symbol" panose="05050102010706020507" pitchFamily="18" charset="2"/>
              <a:buChar char=""/>
            </a:pPr>
            <a:r>
              <a:rPr lang="ar-SA" sz="6400" dirty="0">
                <a:latin typeface="Calibri" panose="020F0502020204030204" pitchFamily="34" charset="0"/>
                <a:ea typeface="Calibri" panose="020F0502020204030204" pitchFamily="34" charset="0"/>
                <a:cs typeface="Simplified Arabic"/>
              </a:rPr>
              <a:t>يختم المعلم درسه الفقهي ببيان أهمية ووجوب التطبيق، وأن من بلغه علم صحيح وجب عليه العمل به، وممارسته وإلا كان من الذين يقولون ما لا يفعلون، ويضع المعلم هذه الفكرة في هيئة موعظة مؤثرة تدفع التلاميذ إلى العمل بما علموا.</a:t>
            </a:r>
            <a:endParaRPr lang="en-US" sz="6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Symbol" panose="05050102010706020507" pitchFamily="18" charset="2"/>
              <a:buChar char=""/>
            </a:pPr>
            <a:r>
              <a:rPr lang="ar-SA" sz="6400" dirty="0">
                <a:latin typeface="Calibri" panose="020F0502020204030204" pitchFamily="34" charset="0"/>
                <a:ea typeface="Calibri" panose="020F0502020204030204" pitchFamily="34" charset="0"/>
                <a:cs typeface="Simplified Arabic"/>
              </a:rPr>
              <a:t>ويمكن تكليفهم بإجابة أسئلة المقرر عن الموضوع، مع المراجعة في الكتاب، وتحضير الدرس القادم. </a:t>
            </a:r>
            <a:endParaRPr lang="en-US" sz="6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Symbol" panose="05050102010706020507" pitchFamily="18" charset="2"/>
              <a:buChar char=""/>
            </a:pPr>
            <a:r>
              <a:rPr lang="ar-SA" sz="6400" dirty="0">
                <a:latin typeface="Calibri" panose="020F0502020204030204" pitchFamily="34" charset="0"/>
                <a:ea typeface="Calibri" panose="020F0502020204030204" pitchFamily="34" charset="0"/>
                <a:cs typeface="Simplified Arabic"/>
              </a:rPr>
              <a:t>يوجه المعلم بعض الأسئلة للتلاميذ لمعرفة مدى استيعابهم للدرس في ذلك اليوم.</a:t>
            </a:r>
            <a:endParaRPr lang="en-US" sz="6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Symbol" panose="05050102010706020507" pitchFamily="18" charset="2"/>
              <a:buChar char=""/>
            </a:pPr>
            <a:r>
              <a:rPr lang="ar-SA" sz="6400" dirty="0">
                <a:latin typeface="Calibri" panose="020F0502020204030204" pitchFamily="34" charset="0"/>
                <a:ea typeface="Calibri" panose="020F0502020204030204" pitchFamily="34" charset="0"/>
                <a:cs typeface="Simplified Arabic"/>
              </a:rPr>
              <a:t>إعطاء الطلاب كلمة توجيهية تربوية متعلقة بالدرس. </a:t>
            </a:r>
            <a:endParaRPr lang="en-US" sz="6400" dirty="0">
              <a:latin typeface="Calibri" panose="020F0502020204030204" pitchFamily="34" charset="0"/>
              <a:ea typeface="Calibri" panose="020F0502020204030204" pitchFamily="34" charset="0"/>
              <a:cs typeface="Arial" panose="020B0604020202020204" pitchFamily="34" charset="0"/>
            </a:endParaRPr>
          </a:p>
          <a:p>
            <a:pPr marL="342900" indent="-342900" algn="just">
              <a:lnSpc>
                <a:spcPct val="115000"/>
              </a:lnSpc>
              <a:buFont typeface="Symbol" panose="05050102010706020507" pitchFamily="18" charset="2"/>
              <a:buChar char=""/>
            </a:pPr>
            <a:r>
              <a:rPr lang="ar-SA" sz="6400" dirty="0">
                <a:latin typeface="Calibri" panose="020F0502020204030204" pitchFamily="34" charset="0"/>
                <a:ea typeface="Calibri" panose="020F0502020204030204" pitchFamily="34" charset="0"/>
                <a:cs typeface="Simplified Arabic"/>
              </a:rPr>
              <a:t>قراءة الدرس المحدد من الكتاب المقرر مع </a:t>
            </a:r>
            <a:r>
              <a:rPr lang="ar-SA" sz="6400" dirty="0" err="1" smtClean="0">
                <a:latin typeface="Calibri" panose="020F0502020204030204" pitchFamily="34" charset="0"/>
                <a:ea typeface="Calibri" panose="020F0502020204030204" pitchFamily="34" charset="0"/>
                <a:cs typeface="Simplified Arabic"/>
              </a:rPr>
              <a:t>تص</a:t>
            </a:r>
            <a:r>
              <a:rPr lang="ar-SA" sz="6400" b="1" dirty="0" err="1">
                <a:latin typeface="Calibri" panose="020F0502020204030204" pitchFamily="34" charset="0"/>
                <a:ea typeface="Calibri" panose="020F0502020204030204" pitchFamily="34" charset="0"/>
                <a:cs typeface="Simplified Arabic"/>
              </a:rPr>
              <a:t>خطوات</a:t>
            </a:r>
            <a:r>
              <a:rPr lang="ar-SA" sz="6400" b="1" dirty="0">
                <a:latin typeface="Calibri" panose="020F0502020204030204" pitchFamily="34" charset="0"/>
                <a:ea typeface="Calibri" panose="020F0502020204030204" pitchFamily="34" charset="0"/>
                <a:cs typeface="Simplified Arabic"/>
              </a:rPr>
              <a:t> تدريس الفقه</a:t>
            </a:r>
            <a:endParaRPr lang="en-US" sz="6400" dirty="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Symbol" panose="05050102010706020507" pitchFamily="18" charset="2"/>
              <a:buChar char=""/>
            </a:pPr>
            <a:r>
              <a:rPr lang="ar-SA" sz="6400" dirty="0" err="1" smtClean="0">
                <a:latin typeface="Calibri" panose="020F0502020204030204" pitchFamily="34" charset="0"/>
                <a:ea typeface="Calibri" panose="020F0502020204030204" pitchFamily="34" charset="0"/>
                <a:cs typeface="Simplified Arabic"/>
              </a:rPr>
              <a:t>حيح</a:t>
            </a:r>
            <a:r>
              <a:rPr lang="ar-SA" sz="6400" dirty="0" smtClean="0">
                <a:latin typeface="Calibri" panose="020F0502020204030204" pitchFamily="34" charset="0"/>
                <a:ea typeface="Calibri" panose="020F0502020204030204" pitchFamily="34" charset="0"/>
                <a:cs typeface="Simplified Arabic"/>
              </a:rPr>
              <a:t> </a:t>
            </a:r>
            <a:r>
              <a:rPr lang="ar-SA" sz="6400" dirty="0">
                <a:latin typeface="Calibri" panose="020F0502020204030204" pitchFamily="34" charset="0"/>
                <a:ea typeface="Calibri" panose="020F0502020204030204" pitchFamily="34" charset="0"/>
                <a:cs typeface="Simplified Arabic"/>
              </a:rPr>
              <a:t>الأخطاء إن وجدت</a:t>
            </a:r>
            <a:r>
              <a:rPr lang="ar-SA" sz="6400" dirty="0" smtClean="0">
                <a:latin typeface="Calibri" panose="020F0502020204030204" pitchFamily="34" charset="0"/>
                <a:ea typeface="Calibri" panose="020F0502020204030204" pitchFamily="34" charset="0"/>
                <a:cs typeface="Simplified Arabic"/>
              </a:rPr>
              <a:t>.</a:t>
            </a:r>
            <a:endParaRPr lang="ar-EG" sz="6400" dirty="0" smtClean="0">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15000"/>
              </a:lnSpc>
              <a:buFont typeface="Symbol" panose="05050102010706020507" pitchFamily="18" charset="2"/>
              <a:buChar char=""/>
            </a:pPr>
            <a:endParaRPr lang="ar-EG" sz="6400"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sz="6400" dirty="0">
              <a:latin typeface="Calibri" panose="020F0502020204030204" pitchFamily="34" charset="0"/>
              <a:ea typeface="Calibri" panose="020F0502020204030204" pitchFamily="34" charset="0"/>
              <a:cs typeface="Simplified Arabic"/>
            </a:endParaRPr>
          </a:p>
          <a:p>
            <a:pPr marL="457200">
              <a:lnSpc>
                <a:spcPct val="115000"/>
              </a:lnSpc>
            </a:pPr>
            <a:endParaRPr lang="ar-EG" sz="6400"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sz="6400" dirty="0">
              <a:latin typeface="Calibri" panose="020F0502020204030204" pitchFamily="34" charset="0"/>
              <a:ea typeface="Calibri" panose="020F0502020204030204" pitchFamily="34" charset="0"/>
              <a:cs typeface="Simplified Arabic"/>
            </a:endParaRPr>
          </a:p>
          <a:p>
            <a:pPr marL="457200">
              <a:lnSpc>
                <a:spcPct val="115000"/>
              </a:lnSpc>
            </a:pPr>
            <a:endParaRPr lang="ar-EG" sz="6400"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sz="6400" dirty="0">
              <a:latin typeface="Calibri" panose="020F0502020204030204" pitchFamily="34" charset="0"/>
              <a:ea typeface="Calibri" panose="020F0502020204030204" pitchFamily="34" charset="0"/>
              <a:cs typeface="Simplified Arabic"/>
            </a:endParaRPr>
          </a:p>
          <a:p>
            <a:pPr marL="457200">
              <a:lnSpc>
                <a:spcPct val="115000"/>
              </a:lnSpc>
            </a:pPr>
            <a:endParaRPr lang="ar-EG" sz="6400"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sz="6400" dirty="0">
              <a:latin typeface="Calibri" panose="020F0502020204030204" pitchFamily="34" charset="0"/>
              <a:ea typeface="Calibri" panose="020F0502020204030204" pitchFamily="34" charset="0"/>
              <a:cs typeface="Simplified Arabic"/>
            </a:endParaRPr>
          </a:p>
          <a:p>
            <a:pPr marL="457200">
              <a:lnSpc>
                <a:spcPct val="115000"/>
              </a:lnSpc>
            </a:pPr>
            <a:endParaRPr lang="ar-EG" sz="6400"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sz="6400" dirty="0">
              <a:latin typeface="Calibri" panose="020F0502020204030204" pitchFamily="34" charset="0"/>
              <a:ea typeface="Calibri" panose="020F0502020204030204" pitchFamily="34" charset="0"/>
              <a:cs typeface="Simplified Arabic"/>
            </a:endParaRPr>
          </a:p>
          <a:p>
            <a:pPr marL="457200">
              <a:lnSpc>
                <a:spcPct val="115000"/>
              </a:lnSpc>
            </a:pPr>
            <a:endParaRPr lang="ar-EG" sz="6400"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sz="6400" dirty="0">
              <a:latin typeface="Calibri" panose="020F0502020204030204" pitchFamily="34" charset="0"/>
              <a:ea typeface="Calibri" panose="020F0502020204030204" pitchFamily="34" charset="0"/>
              <a:cs typeface="Simplified Arabic"/>
            </a:endParaRPr>
          </a:p>
          <a:p>
            <a:pPr marL="457200">
              <a:lnSpc>
                <a:spcPct val="115000"/>
              </a:lnSpc>
            </a:pPr>
            <a:endParaRPr lang="ar-EG" sz="6400"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sz="6400" dirty="0">
              <a:latin typeface="Calibri" panose="020F0502020204030204" pitchFamily="34" charset="0"/>
              <a:ea typeface="Calibri" panose="020F0502020204030204" pitchFamily="34" charset="0"/>
              <a:cs typeface="Simplified Arabic"/>
            </a:endParaRPr>
          </a:p>
          <a:p>
            <a:pPr marL="457200">
              <a:lnSpc>
                <a:spcPct val="115000"/>
              </a:lnSpc>
            </a:pPr>
            <a:endParaRPr lang="ar-EG" sz="6400"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endParaRPr lang="ar-EG" dirty="0" smtClean="0">
              <a:latin typeface="Calibri" panose="020F0502020204030204" pitchFamily="34" charset="0"/>
              <a:ea typeface="Calibri" panose="020F0502020204030204" pitchFamily="34" charset="0"/>
              <a:cs typeface="Simplified Arabic"/>
            </a:endParaRPr>
          </a:p>
          <a:p>
            <a:pPr marL="457200">
              <a:lnSpc>
                <a:spcPct val="115000"/>
              </a:lnSpc>
            </a:pPr>
            <a:endParaRPr lang="ar-EG" dirty="0">
              <a:latin typeface="Calibri" panose="020F0502020204030204" pitchFamily="34" charset="0"/>
              <a:ea typeface="Calibri" panose="020F0502020204030204" pitchFamily="34" charset="0"/>
              <a:cs typeface="Simplified Arabic"/>
            </a:endParaRPr>
          </a:p>
          <a:p>
            <a:pPr marL="457200">
              <a:lnSpc>
                <a:spcPct val="115000"/>
              </a:lnSpc>
            </a:pPr>
            <a:r>
              <a:rPr lang="ar-SA" dirty="0">
                <a:latin typeface="Calibri" panose="020F0502020204030204" pitchFamily="34" charset="0"/>
                <a:ea typeface="Calibri" panose="020F0502020204030204" pitchFamily="34"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457200">
              <a:lnSpc>
                <a:spcPct val="115000"/>
              </a:lnSpc>
            </a:pPr>
            <a:r>
              <a:rPr lang="ar-SA" dirty="0">
                <a:latin typeface="Calibri" panose="020F0502020204030204" pitchFamily="34" charset="0"/>
                <a:ea typeface="Calibri" panose="020F0502020204030204" pitchFamily="34"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457200">
              <a:lnSpc>
                <a:spcPct val="115000"/>
              </a:lnSpc>
            </a:pPr>
            <a:r>
              <a:rPr lang="ar-SA" dirty="0">
                <a:latin typeface="Calibri" panose="020F0502020204030204" pitchFamily="34" charset="0"/>
                <a:ea typeface="Calibri" panose="020F0502020204030204" pitchFamily="34"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457200">
              <a:lnSpc>
                <a:spcPct val="115000"/>
              </a:lnSpc>
            </a:pPr>
            <a:r>
              <a:rPr lang="ar-SA" dirty="0">
                <a:latin typeface="Calibri" panose="020F0502020204030204" pitchFamily="34" charset="0"/>
                <a:ea typeface="Calibri" panose="020F0502020204030204" pitchFamily="34"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457200">
              <a:lnSpc>
                <a:spcPct val="115000"/>
              </a:lnSpc>
            </a:pPr>
            <a:r>
              <a:rPr lang="ar-SA" dirty="0">
                <a:latin typeface="Calibri" panose="020F0502020204030204" pitchFamily="34" charset="0"/>
                <a:ea typeface="Calibri" panose="020F0502020204030204" pitchFamily="34"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457200">
              <a:lnSpc>
                <a:spcPct val="115000"/>
              </a:lnSpc>
            </a:pPr>
            <a:r>
              <a:rPr lang="ar-SA" dirty="0">
                <a:latin typeface="Calibri" panose="020F0502020204030204" pitchFamily="34" charset="0"/>
                <a:ea typeface="Calibri" panose="020F0502020204030204" pitchFamily="34"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457200">
              <a:lnSpc>
                <a:spcPct val="115000"/>
              </a:lnSpc>
            </a:pPr>
            <a:r>
              <a:rPr lang="ar-SA" dirty="0">
                <a:latin typeface="Calibri" panose="020F0502020204030204" pitchFamily="34" charset="0"/>
                <a:ea typeface="Calibri" panose="020F0502020204030204" pitchFamily="34"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457200">
              <a:lnSpc>
                <a:spcPct val="115000"/>
              </a:lnSpc>
            </a:pPr>
            <a:r>
              <a:rPr lang="ar-SA" dirty="0">
                <a:latin typeface="Calibri" panose="020F0502020204030204" pitchFamily="34" charset="0"/>
                <a:ea typeface="Calibri" panose="020F0502020204030204" pitchFamily="34"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a:p>
            <a:pPr marL="457200">
              <a:lnSpc>
                <a:spcPct val="115000"/>
              </a:lnSpc>
              <a:spcAft>
                <a:spcPts val="1000"/>
              </a:spcAft>
            </a:pPr>
            <a:r>
              <a:rPr lang="ar-SA" dirty="0">
                <a:latin typeface="Calibri" panose="020F0502020204030204" pitchFamily="34" charset="0"/>
                <a:ea typeface="Calibri" panose="020F0502020204030204" pitchFamily="34" charset="0"/>
                <a:cs typeface="Simplified Arabic"/>
              </a:rPr>
              <a:t> </a:t>
            </a:r>
            <a:endParaRPr lang="en-US" sz="14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2364428"/>
      </p:ext>
    </p:extLst>
  </p:cSld>
  <p:clrMapOvr>
    <a:masterClrMapping/>
  </p:clrMapOvr>
</p:sld>
</file>

<file path=ppt/theme/theme1.xml><?xml version="1.0" encoding="utf-8"?>
<a:theme xmlns:a="http://schemas.openxmlformats.org/drawingml/2006/main" name="قطرة">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TM04033925[[fn=قطرة]]</Template>
  <TotalTime>19</TotalTime>
  <Words>1032</Words>
  <Application>Microsoft Office PowerPoint</Application>
  <PresentationFormat>شاشة عريضة</PresentationFormat>
  <Paragraphs>250</Paragraphs>
  <Slides>9</Slides>
  <Notes>0</Notes>
  <HiddenSlides>0</HiddenSlides>
  <MMClips>0</MMClips>
  <ScaleCrop>false</ScaleCrop>
  <HeadingPairs>
    <vt:vector size="6" baseType="variant">
      <vt:variant>
        <vt:lpstr>الخطوط المستخدمة</vt:lpstr>
      </vt:variant>
      <vt:variant>
        <vt:i4>8</vt:i4>
      </vt:variant>
      <vt:variant>
        <vt:lpstr>نسق</vt:lpstr>
      </vt:variant>
      <vt:variant>
        <vt:i4>1</vt:i4>
      </vt:variant>
      <vt:variant>
        <vt:lpstr>عناوين الشرائح</vt:lpstr>
      </vt:variant>
      <vt:variant>
        <vt:i4>9</vt:i4>
      </vt:variant>
    </vt:vector>
  </HeadingPairs>
  <TitlesOfParts>
    <vt:vector size="18" baseType="lpstr">
      <vt:lpstr>AGA Arabesque</vt:lpstr>
      <vt:lpstr>Arial</vt:lpstr>
      <vt:lpstr>Calibri</vt:lpstr>
      <vt:lpstr>Cambria</vt:lpstr>
      <vt:lpstr>Simplified Arabic</vt:lpstr>
      <vt:lpstr>Symbol</vt:lpstr>
      <vt:lpstr>Times New Roman</vt:lpstr>
      <vt:lpstr>Tw Cen MT</vt:lpstr>
      <vt:lpstr>قطرة</vt:lpstr>
      <vt:lpstr>  الفصل الخامس تدريس فروع التربية الدينية الإسلامية بالمرحلة الابتدائية ويشمل: أولاً: تدريس القرآن الكريم ثانياً: تدريس التفسير ثالثاً: تدريس الحديث رابعاً: تدريس الفقه</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الفصل الخامس تدريس فروع التربية الدينية الإسلامية بالمرحلة الابتدائية ويشمل: أولاً: تدريس القرآن الكريم ثانياً: تدريس التفسير ثالثاً: تدريس الحديث رابعاً: تدريس الفقه</dc:title>
  <dc:creator>PC_2018</dc:creator>
  <cp:lastModifiedBy>PC_2018</cp:lastModifiedBy>
  <cp:revision>3</cp:revision>
  <dcterms:created xsi:type="dcterms:W3CDTF">2020-03-22T17:17:57Z</dcterms:created>
  <dcterms:modified xsi:type="dcterms:W3CDTF">2020-03-22T17:36:57Z</dcterms:modified>
</cp:coreProperties>
</file>